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5" r:id="rId1"/>
  </p:sldMasterIdLst>
  <p:notesMasterIdLst>
    <p:notesMasterId r:id="rId34"/>
  </p:notesMasterIdLst>
  <p:sldIdLst>
    <p:sldId id="256" r:id="rId2"/>
    <p:sldId id="257" r:id="rId3"/>
    <p:sldId id="258" r:id="rId4"/>
    <p:sldId id="276" r:id="rId5"/>
    <p:sldId id="280" r:id="rId6"/>
    <p:sldId id="304" r:id="rId7"/>
    <p:sldId id="261" r:id="rId8"/>
    <p:sldId id="279" r:id="rId9"/>
    <p:sldId id="278" r:id="rId10"/>
    <p:sldId id="277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81" r:id="rId19"/>
    <p:sldId id="282" r:id="rId20"/>
    <p:sldId id="283" r:id="rId21"/>
    <p:sldId id="284" r:id="rId22"/>
    <p:sldId id="285" r:id="rId23"/>
    <p:sldId id="286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7"/>
  </p:normalViewPr>
  <p:slideViewPr>
    <p:cSldViewPr snapToGrid="0">
      <p:cViewPr varScale="1">
        <p:scale>
          <a:sx n="78" d="100"/>
          <a:sy n="78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88561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338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0141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034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33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600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46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2955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450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1283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8779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5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9239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778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997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300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934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7628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Apartment bungalow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closer to CBD, the higher the rent.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Housing Price-to-Income Ratio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12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Interpretability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09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Reduce dimension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fitting degree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70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Cross validation to train the model with five different lambda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Four coefficients are set to be zero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63378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3: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Renting behavior: More Village in city, relatively cheaper, prefer to rent lager room.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More elder people in GZ, the lower floor is more convenient for them.</a:t>
            </a:r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2827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75520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School district room is high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 weaken the effect of other factors.</a:t>
            </a: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0727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012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126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609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65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781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41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3900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7471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Shape 21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Shape 31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Shape 51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" name="Shape 55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7" name="Shape 67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Shape 74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8" name="Shape 78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Shape 8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9" name="Shape 89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Shape 39" descr="C:\Users\Sharon-H\AppData\Local\Temp\WeChat Files\wxid_2i40uw9uei6t12_1446743587868_18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2200" y="138823"/>
            <a:ext cx="2113880" cy="73514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729099" y="353674"/>
            <a:ext cx="36884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956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 rotWithShape="1">
          <a:blip r:embed="rId3">
            <a:alphaModFix/>
          </a:blip>
          <a:srcRect b="11799"/>
          <a:stretch/>
        </p:blipFill>
        <p:spPr>
          <a:xfrm>
            <a:off x="-16282" y="-82147"/>
            <a:ext cx="12208543" cy="717866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96" name="Shape 96"/>
          <p:cNvGrpSpPr/>
          <p:nvPr/>
        </p:nvGrpSpPr>
        <p:grpSpPr>
          <a:xfrm>
            <a:off x="-16544" y="2185259"/>
            <a:ext cx="12208544" cy="2454051"/>
            <a:chOff x="24816" y="2386208"/>
            <a:chExt cx="12192000" cy="2454051"/>
          </a:xfrm>
        </p:grpSpPr>
        <p:sp>
          <p:nvSpPr>
            <p:cNvPr id="97" name="Shape 97"/>
            <p:cNvSpPr/>
            <p:nvPr/>
          </p:nvSpPr>
          <p:spPr>
            <a:xfrm>
              <a:off x="24816" y="2386208"/>
              <a:ext cx="12192000" cy="2454051"/>
            </a:xfrm>
            <a:prstGeom prst="rect">
              <a:avLst/>
            </a:prstGeom>
            <a:solidFill>
              <a:srgbClr val="C00000">
                <a:alpha val="71764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 txBox="1"/>
            <p:nvPr/>
          </p:nvSpPr>
          <p:spPr>
            <a:xfrm>
              <a:off x="699002" y="2974463"/>
              <a:ext cx="10865504" cy="1754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 dirty="0">
                  <a:solidFill>
                    <a:srgbClr val="FFFFFF"/>
                  </a:solidFill>
                </a:rPr>
                <a:t>Topic </a:t>
              </a:r>
              <a:r>
                <a:rPr lang="en-US" sz="3600" b="1" i="0" u="none" strike="noStrike" cap="none" dirty="0">
                  <a:solidFill>
                    <a:srgbClr val="FFFFFF"/>
                  </a:solidFill>
                </a:rPr>
                <a:t> </a:t>
              </a:r>
              <a:endParaRPr sz="3600" b="1" i="0" u="none" strike="noStrike" cap="none" dirty="0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800" dirty="0">
                  <a:solidFill>
                    <a:schemeClr val="lt1"/>
                  </a:solidFill>
                </a:rPr>
                <a:t>Renting</a:t>
              </a:r>
              <a:r>
                <a:rPr lang="zh-CN" altLang="en-US" sz="2800" dirty="0">
                  <a:solidFill>
                    <a:schemeClr val="lt1"/>
                  </a:solidFill>
                </a:rPr>
                <a:t>  </a:t>
              </a:r>
              <a:r>
                <a:rPr lang="en-US" altLang="zh-CN" sz="2800" dirty="0">
                  <a:solidFill>
                    <a:schemeClr val="lt1"/>
                  </a:solidFill>
                </a:rPr>
                <a:t>Prices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Analyses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in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Big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Cities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of</a:t>
              </a:r>
              <a:r>
                <a:rPr lang="zh-CN" altLang="en-US" sz="2800" dirty="0">
                  <a:solidFill>
                    <a:schemeClr val="lt1"/>
                  </a:solidFill>
                </a:rPr>
                <a:t> </a:t>
              </a:r>
              <a:r>
                <a:rPr lang="en-US" altLang="zh-CN" sz="2800" dirty="0">
                  <a:solidFill>
                    <a:schemeClr val="lt1"/>
                  </a:solidFill>
                </a:rPr>
                <a:t>China</a:t>
              </a:r>
              <a:endParaRPr dirty="0"/>
            </a:p>
          </p:txBody>
        </p:sp>
      </p:grpSp>
      <p:sp>
        <p:nvSpPr>
          <p:cNvPr id="100" name="Shape 100"/>
          <p:cNvSpPr/>
          <p:nvPr/>
        </p:nvSpPr>
        <p:spPr>
          <a:xfrm>
            <a:off x="2098506" y="5589318"/>
            <a:ext cx="8000351" cy="1262893"/>
          </a:xfrm>
          <a:prstGeom prst="roundRect">
            <a:avLst>
              <a:gd name="adj" fmla="val 50000"/>
            </a:avLst>
          </a:prstGeom>
          <a:solidFill>
            <a:srgbClr val="C00000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743200" lvl="0" indent="457200" algn="ctr"/>
            <a:endParaRPr lang="en-US" altLang="zh-CN" sz="1800" b="1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84803" y="5559044"/>
            <a:ext cx="38058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Zhang </a:t>
            </a:r>
            <a:r>
              <a:rPr lang="en-US" altLang="zh-CN" sz="2000" b="1" dirty="0" err="1">
                <a:solidFill>
                  <a:schemeClr val="bg1"/>
                </a:solidFill>
              </a:rPr>
              <a:t>Yiming</a:t>
            </a:r>
            <a:r>
              <a:rPr lang="en-US" altLang="zh-CN" sz="2000" b="1" dirty="0">
                <a:solidFill>
                  <a:schemeClr val="bg1"/>
                </a:solidFill>
              </a:rPr>
              <a:t> (1801212981)</a:t>
            </a:r>
            <a:endParaRPr lang="zh-CN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Yu </a:t>
            </a:r>
            <a:r>
              <a:rPr lang="en-US" altLang="zh-CN" sz="2000" b="1" dirty="0" err="1">
                <a:solidFill>
                  <a:schemeClr val="bg1"/>
                </a:solidFill>
              </a:rPr>
              <a:t>Xihang</a:t>
            </a:r>
            <a:r>
              <a:rPr lang="en-US" altLang="zh-CN" sz="2000" b="1" dirty="0">
                <a:solidFill>
                  <a:schemeClr val="bg1"/>
                </a:solidFill>
              </a:rPr>
              <a:t>(1801212965)</a:t>
            </a:r>
            <a:endParaRPr lang="zh-CN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Wang </a:t>
            </a:r>
            <a:r>
              <a:rPr lang="en-US" altLang="zh-CN" sz="2000" b="1" dirty="0" err="1">
                <a:solidFill>
                  <a:schemeClr val="bg1"/>
                </a:solidFill>
              </a:rPr>
              <a:t>Bingquan</a:t>
            </a:r>
            <a:r>
              <a:rPr lang="en-US" altLang="zh-CN" sz="2000" b="1" dirty="0">
                <a:solidFill>
                  <a:schemeClr val="bg1"/>
                </a:solidFill>
              </a:rPr>
              <a:t> (1801212932)</a:t>
            </a:r>
            <a:endParaRPr lang="zh-CN" altLang="zh-CN" sz="20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Liu </a:t>
            </a:r>
            <a:r>
              <a:rPr lang="en-US" altLang="zh-CN" sz="2000" b="1" dirty="0" err="1">
                <a:solidFill>
                  <a:schemeClr val="bg1"/>
                </a:solidFill>
              </a:rPr>
              <a:t>Anyi</a:t>
            </a:r>
            <a:r>
              <a:rPr lang="en-US" altLang="zh-CN" sz="2000" b="1" dirty="0">
                <a:solidFill>
                  <a:schemeClr val="bg1"/>
                </a:solidFill>
              </a:rPr>
              <a:t> (1801212888)</a:t>
            </a:r>
            <a:endParaRPr lang="zh-CN" altLang="zh-C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5" y="855226"/>
            <a:ext cx="6521198" cy="400200"/>
            <a:chOff x="611982" y="892512"/>
            <a:chExt cx="6521198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2" y="892512"/>
              <a:ext cx="3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2.2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Results of crawling 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F9B049F-D701-4803-B5C4-175BE911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602" y="2185671"/>
            <a:ext cx="6449507" cy="3451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115375-A0DC-486C-B67F-6FD81269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79" y="2056345"/>
            <a:ext cx="4819650" cy="4438650"/>
          </a:xfrm>
          <a:prstGeom prst="rect">
            <a:avLst/>
          </a:prstGeom>
        </p:spPr>
      </p:pic>
      <p:sp>
        <p:nvSpPr>
          <p:cNvPr id="9" name="Shape 220">
            <a:extLst>
              <a:ext uri="{FF2B5EF4-FFF2-40B4-BE49-F238E27FC236}">
                <a16:creationId xmlns:a16="http://schemas.microsoft.com/office/drawing/2014/main" id="{117A74A0-DD01-486E-9E34-3A7D8BE5D884}"/>
              </a:ext>
            </a:extLst>
          </p:cNvPr>
          <p:cNvSpPr txBox="1"/>
          <p:nvPr/>
        </p:nvSpPr>
        <p:spPr>
          <a:xfrm>
            <a:off x="6807823" y="1563288"/>
            <a:ext cx="5384177" cy="4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2300"/>
            </a:pPr>
            <a:r>
              <a:rPr lang="en-US" sz="1800" dirty="0">
                <a:solidFill>
                  <a:srgbClr val="FF0000"/>
                </a:solidFill>
              </a:rPr>
              <a:t>Data in J</a:t>
            </a:r>
            <a:r>
              <a:rPr lang="en-US" altLang="zh-CN" sz="1800" dirty="0">
                <a:solidFill>
                  <a:srgbClr val="FF0000"/>
                </a:solidFill>
              </a:rPr>
              <a:t>son-like format is very clear</a:t>
            </a:r>
            <a:endParaRPr lang="en-US" sz="1800" dirty="0">
              <a:solidFill>
                <a:srgbClr val="FF0000"/>
              </a:solidFill>
            </a:endParaRP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endParaRPr sz="1800" dirty="0"/>
          </a:p>
        </p:txBody>
      </p:sp>
      <p:sp>
        <p:nvSpPr>
          <p:cNvPr id="10" name="Shape 220">
            <a:extLst>
              <a:ext uri="{FF2B5EF4-FFF2-40B4-BE49-F238E27FC236}">
                <a16:creationId xmlns:a16="http://schemas.microsoft.com/office/drawing/2014/main" id="{9283F163-4A03-42EB-976B-3582D9C177C1}"/>
              </a:ext>
            </a:extLst>
          </p:cNvPr>
          <p:cNvSpPr txBox="1"/>
          <p:nvPr/>
        </p:nvSpPr>
        <p:spPr>
          <a:xfrm>
            <a:off x="566048" y="1563288"/>
            <a:ext cx="5384177" cy="35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2300"/>
            </a:pPr>
            <a:r>
              <a:rPr lang="en-US" sz="1800" dirty="0">
                <a:solidFill>
                  <a:srgbClr val="FF0000"/>
                </a:solidFill>
              </a:rPr>
              <a:t>Data categories crawled from websites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13646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sz="2200" b="1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6" name="Shape 21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17" name="Shape 217"/>
            <p:cNvSpPr txBox="1"/>
            <p:nvPr/>
          </p:nvSpPr>
          <p:spPr>
            <a:xfrm>
              <a:off x="611982" y="892512"/>
              <a:ext cx="38382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2.3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Geographic Information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18" name="Shape 21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" name="Shape 416">
            <a:extLst>
              <a:ext uri="{FF2B5EF4-FFF2-40B4-BE49-F238E27FC236}">
                <a16:creationId xmlns:a16="http://schemas.microsoft.com/office/drawing/2014/main" id="{2536E679-C183-45D4-B465-C49E566A5F2F}"/>
              </a:ext>
            </a:extLst>
          </p:cNvPr>
          <p:cNvSpPr/>
          <p:nvPr/>
        </p:nvSpPr>
        <p:spPr>
          <a:xfrm>
            <a:off x="729097" y="2188056"/>
            <a:ext cx="5613830" cy="342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 Location: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each house location.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Metro Station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and address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each metro station location.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and address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each shopping mall location</a:t>
            </a: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A544A6-D9BC-4BF0-8B1A-5332D101FE2C}"/>
              </a:ext>
            </a:extLst>
          </p:cNvPr>
          <p:cNvSpPr/>
          <p:nvPr/>
        </p:nvSpPr>
        <p:spPr>
          <a:xfrm>
            <a:off x="6627522" y="2623615"/>
            <a:ext cx="50281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and address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each hospital location.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Location:</a:t>
            </a: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and address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Coordinate of </a:t>
            </a: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school location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ts val="2500"/>
            </a:pP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90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6">
            <a:extLst>
              <a:ext uri="{FF2B5EF4-FFF2-40B4-BE49-F238E27FC236}">
                <a16:creationId xmlns:a16="http://schemas.microsoft.com/office/drawing/2014/main" id="{C28E8129-382E-44D3-A716-3075B0914FCB}"/>
              </a:ext>
            </a:extLst>
          </p:cNvPr>
          <p:cNvSpPr/>
          <p:nvPr/>
        </p:nvSpPr>
        <p:spPr>
          <a:xfrm>
            <a:off x="8050730" y="5503243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6">
            <a:extLst>
              <a:ext uri="{FF2B5EF4-FFF2-40B4-BE49-F238E27FC236}">
                <a16:creationId xmlns:a16="http://schemas.microsoft.com/office/drawing/2014/main" id="{6469C65A-83B5-444D-A540-C526A8170FAC}"/>
              </a:ext>
            </a:extLst>
          </p:cNvPr>
          <p:cNvSpPr/>
          <p:nvPr/>
        </p:nvSpPr>
        <p:spPr>
          <a:xfrm>
            <a:off x="1834646" y="5945326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6">
            <a:extLst>
              <a:ext uri="{FF2B5EF4-FFF2-40B4-BE49-F238E27FC236}">
                <a16:creationId xmlns:a16="http://schemas.microsoft.com/office/drawing/2014/main" id="{4E29A9BF-A621-485F-9422-057D50904251}"/>
              </a:ext>
            </a:extLst>
          </p:cNvPr>
          <p:cNvSpPr/>
          <p:nvPr/>
        </p:nvSpPr>
        <p:spPr>
          <a:xfrm>
            <a:off x="4942688" y="590438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3092CE9-E065-457C-AC4B-DF537E91FF67}"/>
              </a:ext>
            </a:extLst>
          </p:cNvPr>
          <p:cNvSpPr/>
          <p:nvPr/>
        </p:nvSpPr>
        <p:spPr>
          <a:xfrm>
            <a:off x="4918843" y="5313963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6">
            <a:extLst>
              <a:ext uri="{FF2B5EF4-FFF2-40B4-BE49-F238E27FC236}">
                <a16:creationId xmlns:a16="http://schemas.microsoft.com/office/drawing/2014/main" id="{04695049-45EE-4561-84A6-2121AFD023F1}"/>
              </a:ext>
            </a:extLst>
          </p:cNvPr>
          <p:cNvSpPr/>
          <p:nvPr/>
        </p:nvSpPr>
        <p:spPr>
          <a:xfrm>
            <a:off x="1834646" y="510584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Shape 23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236" name="Shape 23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37" name="Shape 237"/>
            <p:cNvSpPr txBox="1"/>
            <p:nvPr/>
          </p:nvSpPr>
          <p:spPr>
            <a:xfrm>
              <a:off x="611982" y="892512"/>
              <a:ext cx="48930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Amap</a:t>
              </a: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POI (Point of Interest) 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38" name="Shape 23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70FE044-1876-45F9-B63F-CF814667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3" y="3746035"/>
            <a:ext cx="5715000" cy="790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2F843-F09E-45E0-8AF3-2DBB6E7D0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156" y="1544698"/>
            <a:ext cx="3916116" cy="3082362"/>
          </a:xfrm>
          <a:prstGeom prst="rect">
            <a:avLst/>
          </a:prstGeom>
        </p:spPr>
      </p:pic>
      <p:sp>
        <p:nvSpPr>
          <p:cNvPr id="12" name="Shape 416">
            <a:extLst>
              <a:ext uri="{FF2B5EF4-FFF2-40B4-BE49-F238E27FC236}">
                <a16:creationId xmlns:a16="http://schemas.microsoft.com/office/drawing/2014/main" id="{7E3518F6-A5F8-4A5C-96ED-C506275D183F}"/>
              </a:ext>
            </a:extLst>
          </p:cNvPr>
          <p:cNvSpPr/>
          <p:nvPr/>
        </p:nvSpPr>
        <p:spPr>
          <a:xfrm>
            <a:off x="802033" y="1714711"/>
            <a:ext cx="5715000" cy="17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Pinpoint Searching 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City and Location name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JSON geographic data, including coordinate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 Query and Crawling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Demo:</a:t>
            </a:r>
            <a:endParaRPr sz="2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5AF28C-08F2-4E36-AE30-D1B8D37FCE24}"/>
              </a:ext>
            </a:extLst>
          </p:cNvPr>
          <p:cNvSpPr/>
          <p:nvPr/>
        </p:nvSpPr>
        <p:spPr>
          <a:xfrm>
            <a:off x="1651247" y="3959441"/>
            <a:ext cx="1518081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9BD3F-2FEF-4EC1-AE06-8BD49C04CD6D}"/>
              </a:ext>
            </a:extLst>
          </p:cNvPr>
          <p:cNvSpPr/>
          <p:nvPr/>
        </p:nvSpPr>
        <p:spPr>
          <a:xfrm>
            <a:off x="6113756" y="4136992"/>
            <a:ext cx="349188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08992-665F-4098-AEC0-8CE38CFB2E17}"/>
              </a:ext>
            </a:extLst>
          </p:cNvPr>
          <p:cNvSpPr/>
          <p:nvPr/>
        </p:nvSpPr>
        <p:spPr>
          <a:xfrm>
            <a:off x="1287262" y="4367811"/>
            <a:ext cx="1882066" cy="139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53F67-E2E3-4965-9AAE-A7779408B177}"/>
              </a:ext>
            </a:extLst>
          </p:cNvPr>
          <p:cNvSpPr/>
          <p:nvPr/>
        </p:nvSpPr>
        <p:spPr>
          <a:xfrm>
            <a:off x="7283156" y="1544698"/>
            <a:ext cx="1212774" cy="239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A474C1-8067-463A-8F86-081BFAFCA126}"/>
              </a:ext>
            </a:extLst>
          </p:cNvPr>
          <p:cNvSpPr/>
          <p:nvPr/>
        </p:nvSpPr>
        <p:spPr>
          <a:xfrm>
            <a:off x="7537058" y="4215672"/>
            <a:ext cx="1905741" cy="239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A0A56E-4B5C-439A-86EF-55AAC0259677}"/>
              </a:ext>
            </a:extLst>
          </p:cNvPr>
          <p:cNvSpPr/>
          <p:nvPr/>
        </p:nvSpPr>
        <p:spPr>
          <a:xfrm>
            <a:off x="6687543" y="5559949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170D0-CC32-4FB0-A3F2-EA6FDFDF14D8}"/>
              </a:ext>
            </a:extLst>
          </p:cNvPr>
          <p:cNvSpPr txBox="1"/>
          <p:nvPr/>
        </p:nvSpPr>
        <p:spPr>
          <a:xfrm>
            <a:off x="8026885" y="5533742"/>
            <a:ext cx="1825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Coordinate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EFEAF8-5FFF-4A0B-830A-8B7FB54157D5}"/>
              </a:ext>
            </a:extLst>
          </p:cNvPr>
          <p:cNvSpPr txBox="1"/>
          <p:nvPr/>
        </p:nvSpPr>
        <p:spPr>
          <a:xfrm>
            <a:off x="2268339" y="5982071"/>
            <a:ext cx="92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City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1FAF5-3132-4ED2-BE07-4C1B1B6418BB}"/>
              </a:ext>
            </a:extLst>
          </p:cNvPr>
          <p:cNvSpPr txBox="1"/>
          <p:nvPr/>
        </p:nvSpPr>
        <p:spPr>
          <a:xfrm>
            <a:off x="1981653" y="5126547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Location</a:t>
            </a:r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C84990-91DB-4267-A97C-A03416A9A67A}"/>
              </a:ext>
            </a:extLst>
          </p:cNvPr>
          <p:cNvSpPr txBox="1"/>
          <p:nvPr/>
        </p:nvSpPr>
        <p:spPr>
          <a:xfrm>
            <a:off x="4772613" y="5326602"/>
            <a:ext cx="1825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Query 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Crawling</a:t>
            </a:r>
            <a:r>
              <a:rPr lang="en-US" sz="2000" dirty="0"/>
              <a:t> 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CB3F09-24BD-4506-8FD2-0C5667F98442}"/>
              </a:ext>
            </a:extLst>
          </p:cNvPr>
          <p:cNvSpPr/>
          <p:nvPr/>
        </p:nvSpPr>
        <p:spPr>
          <a:xfrm rot="437249">
            <a:off x="3636297" y="5362241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74F2030-83F6-4D5A-9044-2A93003C415F}"/>
              </a:ext>
            </a:extLst>
          </p:cNvPr>
          <p:cNvSpPr/>
          <p:nvPr/>
        </p:nvSpPr>
        <p:spPr>
          <a:xfrm rot="20749803">
            <a:off x="3668881" y="5852149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16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6">
            <a:extLst>
              <a:ext uri="{FF2B5EF4-FFF2-40B4-BE49-F238E27FC236}">
                <a16:creationId xmlns:a16="http://schemas.microsoft.com/office/drawing/2014/main" id="{C28E8129-382E-44D3-A716-3075B0914FCB}"/>
              </a:ext>
            </a:extLst>
          </p:cNvPr>
          <p:cNvSpPr/>
          <p:nvPr/>
        </p:nvSpPr>
        <p:spPr>
          <a:xfrm>
            <a:off x="8050730" y="5503243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6">
            <a:extLst>
              <a:ext uri="{FF2B5EF4-FFF2-40B4-BE49-F238E27FC236}">
                <a16:creationId xmlns:a16="http://schemas.microsoft.com/office/drawing/2014/main" id="{6469C65A-83B5-444D-A540-C526A8170FAC}"/>
              </a:ext>
            </a:extLst>
          </p:cNvPr>
          <p:cNvSpPr/>
          <p:nvPr/>
        </p:nvSpPr>
        <p:spPr>
          <a:xfrm>
            <a:off x="1834646" y="5945326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6">
            <a:extLst>
              <a:ext uri="{FF2B5EF4-FFF2-40B4-BE49-F238E27FC236}">
                <a16:creationId xmlns:a16="http://schemas.microsoft.com/office/drawing/2014/main" id="{4E29A9BF-A621-485F-9422-057D50904251}"/>
              </a:ext>
            </a:extLst>
          </p:cNvPr>
          <p:cNvSpPr/>
          <p:nvPr/>
        </p:nvSpPr>
        <p:spPr>
          <a:xfrm>
            <a:off x="4942688" y="590438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A3092CE9-E065-457C-AC4B-DF537E91FF67}"/>
              </a:ext>
            </a:extLst>
          </p:cNvPr>
          <p:cNvSpPr/>
          <p:nvPr/>
        </p:nvSpPr>
        <p:spPr>
          <a:xfrm>
            <a:off x="4918843" y="5313963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6">
            <a:extLst>
              <a:ext uri="{FF2B5EF4-FFF2-40B4-BE49-F238E27FC236}">
                <a16:creationId xmlns:a16="http://schemas.microsoft.com/office/drawing/2014/main" id="{04695049-45EE-4561-84A6-2121AFD023F1}"/>
              </a:ext>
            </a:extLst>
          </p:cNvPr>
          <p:cNvSpPr/>
          <p:nvPr/>
        </p:nvSpPr>
        <p:spPr>
          <a:xfrm>
            <a:off x="1834646" y="510584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5" name="Shape 23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236" name="Shape 23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37" name="Shape 237"/>
            <p:cNvSpPr txBox="1"/>
            <p:nvPr/>
          </p:nvSpPr>
          <p:spPr>
            <a:xfrm>
              <a:off x="611982" y="892512"/>
              <a:ext cx="48930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Amap</a:t>
              </a: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POI (Point of Interest) 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38" name="Shape 23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70FE044-1876-45F9-B63F-CF814667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3" y="3746035"/>
            <a:ext cx="5715000" cy="790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D2F843-F09E-45E0-8AF3-2DBB6E7D0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156" y="1544698"/>
            <a:ext cx="3916116" cy="3082362"/>
          </a:xfrm>
          <a:prstGeom prst="rect">
            <a:avLst/>
          </a:prstGeom>
        </p:spPr>
      </p:pic>
      <p:sp>
        <p:nvSpPr>
          <p:cNvPr id="12" name="Shape 416">
            <a:extLst>
              <a:ext uri="{FF2B5EF4-FFF2-40B4-BE49-F238E27FC236}">
                <a16:creationId xmlns:a16="http://schemas.microsoft.com/office/drawing/2014/main" id="{7E3518F6-A5F8-4A5C-96ED-C506275D183F}"/>
              </a:ext>
            </a:extLst>
          </p:cNvPr>
          <p:cNvSpPr/>
          <p:nvPr/>
        </p:nvSpPr>
        <p:spPr>
          <a:xfrm>
            <a:off x="802033" y="1714711"/>
            <a:ext cx="5715000" cy="17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Pinpoint Searching 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City and Location name.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JSON geographic data, including coordinate.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 Query and Crawling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Demo:</a:t>
            </a:r>
            <a:endParaRPr sz="2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5AF28C-08F2-4E36-AE30-D1B8D37FCE24}"/>
              </a:ext>
            </a:extLst>
          </p:cNvPr>
          <p:cNvSpPr/>
          <p:nvPr/>
        </p:nvSpPr>
        <p:spPr>
          <a:xfrm>
            <a:off x="1651247" y="3959441"/>
            <a:ext cx="1518081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19BD3F-2FEF-4EC1-AE06-8BD49C04CD6D}"/>
              </a:ext>
            </a:extLst>
          </p:cNvPr>
          <p:cNvSpPr/>
          <p:nvPr/>
        </p:nvSpPr>
        <p:spPr>
          <a:xfrm>
            <a:off x="6113756" y="4136992"/>
            <a:ext cx="349188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B08992-665F-4098-AEC0-8CE38CFB2E17}"/>
              </a:ext>
            </a:extLst>
          </p:cNvPr>
          <p:cNvSpPr/>
          <p:nvPr/>
        </p:nvSpPr>
        <p:spPr>
          <a:xfrm>
            <a:off x="1287262" y="4367811"/>
            <a:ext cx="1882066" cy="139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53F67-E2E3-4965-9AAE-A7779408B177}"/>
              </a:ext>
            </a:extLst>
          </p:cNvPr>
          <p:cNvSpPr/>
          <p:nvPr/>
        </p:nvSpPr>
        <p:spPr>
          <a:xfrm>
            <a:off x="7283156" y="1544698"/>
            <a:ext cx="1212774" cy="239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A474C1-8067-463A-8F86-081BFAFCA126}"/>
              </a:ext>
            </a:extLst>
          </p:cNvPr>
          <p:cNvSpPr/>
          <p:nvPr/>
        </p:nvSpPr>
        <p:spPr>
          <a:xfrm>
            <a:off x="7537058" y="4215672"/>
            <a:ext cx="1905741" cy="239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1A0A56E-4B5C-439A-86EF-55AAC0259677}"/>
              </a:ext>
            </a:extLst>
          </p:cNvPr>
          <p:cNvSpPr/>
          <p:nvPr/>
        </p:nvSpPr>
        <p:spPr>
          <a:xfrm>
            <a:off x="6687543" y="5559949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170D0-CC32-4FB0-A3F2-EA6FDFDF14D8}"/>
              </a:ext>
            </a:extLst>
          </p:cNvPr>
          <p:cNvSpPr txBox="1"/>
          <p:nvPr/>
        </p:nvSpPr>
        <p:spPr>
          <a:xfrm>
            <a:off x="8026885" y="5533742"/>
            <a:ext cx="1825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Coordinate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EFEAF8-5FFF-4A0B-830A-8B7FB54157D5}"/>
              </a:ext>
            </a:extLst>
          </p:cNvPr>
          <p:cNvSpPr txBox="1"/>
          <p:nvPr/>
        </p:nvSpPr>
        <p:spPr>
          <a:xfrm>
            <a:off x="2268339" y="5982071"/>
            <a:ext cx="92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City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1FAF5-3132-4ED2-BE07-4C1B1B6418BB}"/>
              </a:ext>
            </a:extLst>
          </p:cNvPr>
          <p:cNvSpPr txBox="1"/>
          <p:nvPr/>
        </p:nvSpPr>
        <p:spPr>
          <a:xfrm>
            <a:off x="1981653" y="5126547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Location</a:t>
            </a:r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C84990-91DB-4267-A97C-A03416A9A67A}"/>
              </a:ext>
            </a:extLst>
          </p:cNvPr>
          <p:cNvSpPr txBox="1"/>
          <p:nvPr/>
        </p:nvSpPr>
        <p:spPr>
          <a:xfrm>
            <a:off x="4772613" y="5326602"/>
            <a:ext cx="1825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Query 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Crawling</a:t>
            </a:r>
            <a:r>
              <a:rPr lang="en-US" sz="2000" dirty="0"/>
              <a:t> 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ECB3F09-24BD-4506-8FD2-0C5667F98442}"/>
              </a:ext>
            </a:extLst>
          </p:cNvPr>
          <p:cNvSpPr/>
          <p:nvPr/>
        </p:nvSpPr>
        <p:spPr>
          <a:xfrm rot="437249">
            <a:off x="3636297" y="5362241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74F2030-83F6-4D5A-9044-2A93003C415F}"/>
              </a:ext>
            </a:extLst>
          </p:cNvPr>
          <p:cNvSpPr/>
          <p:nvPr/>
        </p:nvSpPr>
        <p:spPr>
          <a:xfrm rot="20749803">
            <a:off x="3668881" y="5852149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0E3E17-501D-4157-AB20-2B211964ADCD}"/>
              </a:ext>
            </a:extLst>
          </p:cNvPr>
          <p:cNvCxnSpPr>
            <a:cxnSpLocks/>
            <a:stCxn id="4" idx="2"/>
            <a:endCxn id="26" idx="0"/>
          </p:cNvCxnSpPr>
          <p:nvPr/>
        </p:nvCxnSpPr>
        <p:spPr>
          <a:xfrm>
            <a:off x="2410288" y="4190260"/>
            <a:ext cx="167160" cy="9155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2073694-261C-46F4-9E2A-88D99F4A09F9}"/>
              </a:ext>
            </a:extLst>
          </p:cNvPr>
          <p:cNvCxnSpPr>
            <a:cxnSpLocks/>
            <a:stCxn id="5" idx="2"/>
            <a:endCxn id="29" idx="0"/>
          </p:cNvCxnSpPr>
          <p:nvPr/>
        </p:nvCxnSpPr>
        <p:spPr>
          <a:xfrm flipH="1">
            <a:off x="2577448" y="4367811"/>
            <a:ext cx="3710902" cy="1577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FFA166-E56B-4A77-B75E-D613B1607BB1}"/>
              </a:ext>
            </a:extLst>
          </p:cNvPr>
          <p:cNvCxnSpPr>
            <a:cxnSpLocks/>
          </p:cNvCxnSpPr>
          <p:nvPr/>
        </p:nvCxnSpPr>
        <p:spPr>
          <a:xfrm flipH="1">
            <a:off x="5655076" y="1814829"/>
            <a:ext cx="2234467" cy="40895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5706B3-2D5A-4BEE-858C-D332CB339D05}"/>
              </a:ext>
            </a:extLst>
          </p:cNvPr>
          <p:cNvCxnSpPr>
            <a:cxnSpLocks/>
            <a:stCxn id="13" idx="2"/>
            <a:endCxn id="30" idx="0"/>
          </p:cNvCxnSpPr>
          <p:nvPr/>
        </p:nvCxnSpPr>
        <p:spPr>
          <a:xfrm>
            <a:off x="8489929" y="4455304"/>
            <a:ext cx="303603" cy="1047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7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729097" y="344797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236" name="Shape 23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37" name="Shape 237"/>
            <p:cNvSpPr txBox="1"/>
            <p:nvPr/>
          </p:nvSpPr>
          <p:spPr>
            <a:xfrm>
              <a:off x="611982" y="892512"/>
              <a:ext cx="46089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Amap</a:t>
              </a: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POI (Point of Interest)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38" name="Shape 23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1DC031-90ED-465E-8AA7-2A2DEFCD5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23" y="4124651"/>
            <a:ext cx="6697000" cy="1552285"/>
          </a:xfrm>
          <a:prstGeom prst="rect">
            <a:avLst/>
          </a:prstGeom>
        </p:spPr>
      </p:pic>
      <p:sp>
        <p:nvSpPr>
          <p:cNvPr id="9" name="Shape 416">
            <a:extLst>
              <a:ext uri="{FF2B5EF4-FFF2-40B4-BE49-F238E27FC236}">
                <a16:creationId xmlns:a16="http://schemas.microsoft.com/office/drawing/2014/main" id="{F8D31E35-3BAF-418E-BA3A-2B617356E480}"/>
              </a:ext>
            </a:extLst>
          </p:cNvPr>
          <p:cNvSpPr/>
          <p:nvPr/>
        </p:nvSpPr>
        <p:spPr>
          <a:xfrm>
            <a:off x="802032" y="1714711"/>
            <a:ext cx="6387580" cy="171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Key-word</a:t>
            </a:r>
            <a:r>
              <a:rPr lang="en-US" altLang="zh-C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Searching :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City </a:t>
            </a:r>
            <a:r>
              <a:rPr lang="en-US" altLang="zh-C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District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Location Type (Key-words)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 JSON geographic data, including coordinate of each 	   location in given district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Method: Query and Crawling</a:t>
            </a: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Demo:</a:t>
            </a:r>
            <a:endParaRPr sz="2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C7CF9-68B4-4B16-AD0E-6324487785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78" b="3428"/>
          <a:stretch/>
        </p:blipFill>
        <p:spPr>
          <a:xfrm>
            <a:off x="7189612" y="1319347"/>
            <a:ext cx="1887478" cy="4779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9DA587-3838-49F9-84ED-F66262037B7F}"/>
              </a:ext>
            </a:extLst>
          </p:cNvPr>
          <p:cNvSpPr/>
          <p:nvPr/>
        </p:nvSpPr>
        <p:spPr>
          <a:xfrm>
            <a:off x="7327546" y="2562978"/>
            <a:ext cx="1173153" cy="159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22F90-4B70-4A39-845B-3A70A2EF66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823"/>
          <a:stretch/>
        </p:blipFill>
        <p:spPr>
          <a:xfrm>
            <a:off x="9215024" y="1319347"/>
            <a:ext cx="1670558" cy="46252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E866BD-4CF7-4E93-A6AA-7832B12CA3F0}"/>
              </a:ext>
            </a:extLst>
          </p:cNvPr>
          <p:cNvSpPr/>
          <p:nvPr/>
        </p:nvSpPr>
        <p:spPr>
          <a:xfrm>
            <a:off x="9255483" y="2164967"/>
            <a:ext cx="1291189" cy="152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EFCF1-0822-4824-8D0F-F507BE5408C0}"/>
              </a:ext>
            </a:extLst>
          </p:cNvPr>
          <p:cNvSpPr txBox="1"/>
          <p:nvPr/>
        </p:nvSpPr>
        <p:spPr>
          <a:xfrm>
            <a:off x="11026066" y="3293654"/>
            <a:ext cx="101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F34800-3341-4A93-A59D-5692DA35D87A}"/>
              </a:ext>
            </a:extLst>
          </p:cNvPr>
          <p:cNvSpPr/>
          <p:nvPr/>
        </p:nvSpPr>
        <p:spPr>
          <a:xfrm>
            <a:off x="3066512" y="4252404"/>
            <a:ext cx="1354568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EF96E4-280E-4033-B8A4-56E9D5543CFB}"/>
              </a:ext>
            </a:extLst>
          </p:cNvPr>
          <p:cNvSpPr/>
          <p:nvPr/>
        </p:nvSpPr>
        <p:spPr>
          <a:xfrm>
            <a:off x="4461787" y="4253882"/>
            <a:ext cx="1060124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圆角矩形 26">
            <a:extLst>
              <a:ext uri="{FF2B5EF4-FFF2-40B4-BE49-F238E27FC236}">
                <a16:creationId xmlns:a16="http://schemas.microsoft.com/office/drawing/2014/main" id="{E71F5B99-D24D-4A07-88AE-F94AAFD3FEF7}"/>
              </a:ext>
            </a:extLst>
          </p:cNvPr>
          <p:cNvSpPr/>
          <p:nvPr/>
        </p:nvSpPr>
        <p:spPr>
          <a:xfrm>
            <a:off x="2660265" y="6171168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8C739C-E596-4791-98B8-6A2C8917DFC1}"/>
              </a:ext>
            </a:extLst>
          </p:cNvPr>
          <p:cNvSpPr txBox="1"/>
          <p:nvPr/>
        </p:nvSpPr>
        <p:spPr>
          <a:xfrm>
            <a:off x="2967072" y="6191870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  <a:r>
              <a:rPr lang="en-US" dirty="0"/>
              <a:t> </a:t>
            </a:r>
          </a:p>
        </p:txBody>
      </p:sp>
      <p:sp>
        <p:nvSpPr>
          <p:cNvPr id="19" name="圆角矩形 26">
            <a:extLst>
              <a:ext uri="{FF2B5EF4-FFF2-40B4-BE49-F238E27FC236}">
                <a16:creationId xmlns:a16="http://schemas.microsoft.com/office/drawing/2014/main" id="{42D1B641-2E9B-4232-89B0-071334F1F3C5}"/>
              </a:ext>
            </a:extLst>
          </p:cNvPr>
          <p:cNvSpPr/>
          <p:nvPr/>
        </p:nvSpPr>
        <p:spPr>
          <a:xfrm>
            <a:off x="8441113" y="6146011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16847-A6A4-46F3-894F-EB1A20F92820}"/>
              </a:ext>
            </a:extLst>
          </p:cNvPr>
          <p:cNvSpPr txBox="1"/>
          <p:nvPr/>
        </p:nvSpPr>
        <p:spPr>
          <a:xfrm>
            <a:off x="8712408" y="6166713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Out</a:t>
            </a:r>
            <a:r>
              <a:rPr lang="en-US" sz="2000" b="1" dirty="0"/>
              <a:t>put</a:t>
            </a:r>
            <a:r>
              <a:rPr lang="en-US" dirty="0"/>
              <a:t>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82BDF1-5835-494C-94A9-B89158DD1782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 flipH="1">
            <a:off x="3403067" y="4483223"/>
            <a:ext cx="340729" cy="1687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CCE201-4185-492A-94D7-2684EBCC6808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3403067" y="4483223"/>
            <a:ext cx="1547880" cy="16879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AB2B599-BAA0-48DF-856B-68F0C4AA4EB3}"/>
              </a:ext>
            </a:extLst>
          </p:cNvPr>
          <p:cNvSpPr/>
          <p:nvPr/>
        </p:nvSpPr>
        <p:spPr>
          <a:xfrm>
            <a:off x="5878774" y="6191870"/>
            <a:ext cx="1034249" cy="399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E006C6F-FCA3-462A-AAFA-E4F07EC878C7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7914123" y="2722760"/>
            <a:ext cx="1269792" cy="34232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96DA09-6D7C-413C-9EB5-C49C403FCB78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 flipH="1">
            <a:off x="9183915" y="2317072"/>
            <a:ext cx="717163" cy="3828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350B365-4634-4A15-9514-DC47AFEF867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183914" y="4124651"/>
            <a:ext cx="2348179" cy="1989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7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729097" y="344797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F2B43-B4A9-4D95-B9D9-72C5474F40BF}"/>
              </a:ext>
            </a:extLst>
          </p:cNvPr>
          <p:cNvGrpSpPr/>
          <p:nvPr/>
        </p:nvGrpSpPr>
        <p:grpSpPr>
          <a:xfrm>
            <a:off x="2331724" y="3619629"/>
            <a:ext cx="3271276" cy="3238371"/>
            <a:chOff x="1682464" y="697886"/>
            <a:chExt cx="3271276" cy="323837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3C7CF9-68B4-4B16-AD0E-632448778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218" r="53363" b="62800"/>
            <a:stretch/>
          </p:blipFill>
          <p:spPr>
            <a:xfrm>
              <a:off x="1682464" y="697886"/>
              <a:ext cx="3271276" cy="323837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9DA587-3838-49F9-84ED-F66262037B7F}"/>
                </a:ext>
              </a:extLst>
            </p:cNvPr>
            <p:cNvSpPr/>
            <p:nvPr/>
          </p:nvSpPr>
          <p:spPr>
            <a:xfrm>
              <a:off x="1983190" y="2618913"/>
              <a:ext cx="2828508" cy="2219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AEFCF1-0822-4824-8D0F-F507BE5408C0}"/>
              </a:ext>
            </a:extLst>
          </p:cNvPr>
          <p:cNvSpPr txBox="1"/>
          <p:nvPr/>
        </p:nvSpPr>
        <p:spPr>
          <a:xfrm>
            <a:off x="10333278" y="4442710"/>
            <a:ext cx="1012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B666AD-92B1-4A95-A064-C28A9940B436}"/>
              </a:ext>
            </a:extLst>
          </p:cNvPr>
          <p:cNvGrpSpPr/>
          <p:nvPr/>
        </p:nvGrpSpPr>
        <p:grpSpPr>
          <a:xfrm>
            <a:off x="1643219" y="687049"/>
            <a:ext cx="10548781" cy="2445082"/>
            <a:chOff x="336801" y="4085659"/>
            <a:chExt cx="10548781" cy="24450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1DC031-90ED-465E-8AA7-2A2DEFCD5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801" y="4085659"/>
              <a:ext cx="10548781" cy="244508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F34800-3341-4A93-A59D-5692DA35D87A}"/>
                </a:ext>
              </a:extLst>
            </p:cNvPr>
            <p:cNvSpPr/>
            <p:nvPr/>
          </p:nvSpPr>
          <p:spPr>
            <a:xfrm>
              <a:off x="2051612" y="4385685"/>
              <a:ext cx="1944210" cy="2308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9925BF0-8A76-4CCD-9F27-789D44B489E8}"/>
              </a:ext>
            </a:extLst>
          </p:cNvPr>
          <p:cNvGrpSpPr/>
          <p:nvPr/>
        </p:nvGrpSpPr>
        <p:grpSpPr>
          <a:xfrm>
            <a:off x="6247080" y="3367644"/>
            <a:ext cx="3271277" cy="3490356"/>
            <a:chOff x="7283156" y="327043"/>
            <a:chExt cx="3271277" cy="349035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256941-B370-4C06-9A41-C4DDDE806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5114" b="68073"/>
            <a:stretch/>
          </p:blipFill>
          <p:spPr>
            <a:xfrm>
              <a:off x="7283156" y="327043"/>
              <a:ext cx="3271277" cy="349035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3DEFE4-4D3E-42BA-85B7-D4CBA5609290}"/>
                </a:ext>
              </a:extLst>
            </p:cNvPr>
            <p:cNvSpPr/>
            <p:nvPr/>
          </p:nvSpPr>
          <p:spPr>
            <a:xfrm>
              <a:off x="7424448" y="2410873"/>
              <a:ext cx="3015692" cy="1902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圆角矩形 26">
            <a:extLst>
              <a:ext uri="{FF2B5EF4-FFF2-40B4-BE49-F238E27FC236}">
                <a16:creationId xmlns:a16="http://schemas.microsoft.com/office/drawing/2014/main" id="{ED3A6F73-52F2-4F24-969E-FB7D800F1AF1}"/>
              </a:ext>
            </a:extLst>
          </p:cNvPr>
          <p:cNvSpPr/>
          <p:nvPr/>
        </p:nvSpPr>
        <p:spPr>
          <a:xfrm>
            <a:off x="41043" y="1852665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BDC9EF-A6FD-403C-9527-EF3867BCBA3D}"/>
              </a:ext>
            </a:extLst>
          </p:cNvPr>
          <p:cNvSpPr txBox="1"/>
          <p:nvPr/>
        </p:nvSpPr>
        <p:spPr>
          <a:xfrm>
            <a:off x="347850" y="1873367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Input</a:t>
            </a:r>
            <a:r>
              <a:rPr lang="en-US" dirty="0"/>
              <a:t> </a:t>
            </a:r>
          </a:p>
        </p:txBody>
      </p:sp>
      <p:sp>
        <p:nvSpPr>
          <p:cNvPr id="22" name="圆角矩形 26">
            <a:extLst>
              <a:ext uri="{FF2B5EF4-FFF2-40B4-BE49-F238E27FC236}">
                <a16:creationId xmlns:a16="http://schemas.microsoft.com/office/drawing/2014/main" id="{32421059-BCF7-493A-A79D-DD8A2D17C12E}"/>
              </a:ext>
            </a:extLst>
          </p:cNvPr>
          <p:cNvSpPr/>
          <p:nvPr/>
        </p:nvSpPr>
        <p:spPr>
          <a:xfrm>
            <a:off x="53877" y="4742724"/>
            <a:ext cx="1485603" cy="473601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E7B15-B634-4470-A7B1-C7B5F027A10A}"/>
              </a:ext>
            </a:extLst>
          </p:cNvPr>
          <p:cNvSpPr txBox="1"/>
          <p:nvPr/>
        </p:nvSpPr>
        <p:spPr>
          <a:xfrm>
            <a:off x="325172" y="4763426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Out</a:t>
            </a:r>
            <a:r>
              <a:rPr lang="en-US" sz="2000" b="1" dirty="0"/>
              <a:t>put</a:t>
            </a:r>
            <a:r>
              <a:rPr lang="en-US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1D8FA1-0FE4-4805-8487-ABBC23C04366}"/>
              </a:ext>
            </a:extLst>
          </p:cNvPr>
          <p:cNvSpPr txBox="1"/>
          <p:nvPr/>
        </p:nvSpPr>
        <p:spPr>
          <a:xfrm>
            <a:off x="10208126" y="5273707"/>
            <a:ext cx="198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× 1300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017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dirty="0"/>
          </a:p>
        </p:txBody>
      </p:sp>
      <p:grpSp>
        <p:nvGrpSpPr>
          <p:cNvPr id="216" name="Shape 21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17" name="Shape 217"/>
            <p:cNvSpPr txBox="1"/>
            <p:nvPr/>
          </p:nvSpPr>
          <p:spPr>
            <a:xfrm>
              <a:off x="611982" y="892512"/>
              <a:ext cx="38382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Processing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18" name="Shape 21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" name="Shape 416">
            <a:extLst>
              <a:ext uri="{FF2B5EF4-FFF2-40B4-BE49-F238E27FC236}">
                <a16:creationId xmlns:a16="http://schemas.microsoft.com/office/drawing/2014/main" id="{40797005-E7FC-40AB-8444-8E9165855657}"/>
              </a:ext>
            </a:extLst>
          </p:cNvPr>
          <p:cNvSpPr/>
          <p:nvPr/>
        </p:nvSpPr>
        <p:spPr>
          <a:xfrm>
            <a:off x="802033" y="1871776"/>
            <a:ext cx="6850518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 Mall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</a:p>
          <a:p>
            <a:pPr>
              <a:buClr>
                <a:schemeClr val="dk1"/>
              </a:buClr>
              <a:buSzPts val="25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About 2,000 malls/markets in Shenzhen.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 </a:t>
            </a:r>
          </a:p>
          <a:p>
            <a:pPr>
              <a:buClr>
                <a:schemeClr val="dk1"/>
              </a:buClr>
              <a:buSzPts val="25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Drop other clustered malls/markets which distances are 	less than 1km.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dk1"/>
              </a:buCl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Location: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Problem: </a:t>
            </a:r>
          </a:p>
          <a:p>
            <a:pPr>
              <a:buClr>
                <a:schemeClr val="dk1"/>
              </a:buClr>
              <a:buSzPts val="25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Amap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 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Key-words Searching Function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includes 	some small clinic.</a:t>
            </a:r>
          </a:p>
          <a:p>
            <a:pPr marL="285750" lvl="1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pPr>
              <a:buClr>
                <a:schemeClr val="dk1"/>
              </a:buClr>
              <a:buSzPts val="2500"/>
            </a:pP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Crawl hospital names from another website, 	then use 	</a:t>
            </a:r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Pinpoint Searching Function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generate coordinate.</a:t>
            </a:r>
            <a:endParaRPr lang="en-US"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dk1"/>
              </a:buClr>
              <a:buSzPts val="2500"/>
            </a:pPr>
            <a:endParaRPr lang="en-US" sz="25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endParaRPr lang="en-US" sz="25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</a:pPr>
            <a:endParaRPr sz="25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E3CCB-F55C-42A1-8C58-BA9A8D503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8" r="10944"/>
          <a:stretch/>
        </p:blipFill>
        <p:spPr>
          <a:xfrm>
            <a:off x="7421731" y="1415134"/>
            <a:ext cx="4607510" cy="49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729097" y="353675"/>
            <a:ext cx="106162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 </a:t>
            </a:r>
            <a:r>
              <a:rPr lang="en-US" altLang="zh-CN" sz="20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sz="2200" b="1" dirty="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16" name="Shape 216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217" name="Shape 217"/>
            <p:cNvSpPr txBox="1"/>
            <p:nvPr/>
          </p:nvSpPr>
          <p:spPr>
            <a:xfrm>
              <a:off x="611982" y="892512"/>
              <a:ext cx="38382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Summary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218" name="Shape 218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C924C49-64E4-43E9-B1D3-F214804EB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8486"/>
              </p:ext>
            </p:extLst>
          </p:nvPr>
        </p:nvGraphicFramePr>
        <p:xfrm>
          <a:off x="1144817" y="1441879"/>
          <a:ext cx="9784793" cy="4049074"/>
        </p:xfrm>
        <a:graphic>
          <a:graphicData uri="http://schemas.openxmlformats.org/drawingml/2006/table">
            <a:tbl>
              <a:tblPr firstRow="1" bandRow="1">
                <a:solidFill>
                  <a:srgbClr val="FF9999"/>
                </a:solidFill>
                <a:tableStyleId>{5C22544A-7EE6-4342-B048-85BDC9FD1C3A}</a:tableStyleId>
              </a:tblPr>
              <a:tblGrid>
                <a:gridCol w="2164080">
                  <a:extLst>
                    <a:ext uri="{9D8B030D-6E8A-4147-A177-3AD203B41FA5}">
                      <a16:colId xmlns:a16="http://schemas.microsoft.com/office/drawing/2014/main" val="4241015973"/>
                    </a:ext>
                  </a:extLst>
                </a:gridCol>
                <a:gridCol w="1411605">
                  <a:extLst>
                    <a:ext uri="{9D8B030D-6E8A-4147-A177-3AD203B41FA5}">
                      <a16:colId xmlns:a16="http://schemas.microsoft.com/office/drawing/2014/main" val="1756671646"/>
                    </a:ext>
                  </a:extLst>
                </a:gridCol>
                <a:gridCol w="1552277">
                  <a:extLst>
                    <a:ext uri="{9D8B030D-6E8A-4147-A177-3AD203B41FA5}">
                      <a16:colId xmlns:a16="http://schemas.microsoft.com/office/drawing/2014/main" val="796083262"/>
                    </a:ext>
                  </a:extLst>
                </a:gridCol>
                <a:gridCol w="1552277">
                  <a:extLst>
                    <a:ext uri="{9D8B030D-6E8A-4147-A177-3AD203B41FA5}">
                      <a16:colId xmlns:a16="http://schemas.microsoft.com/office/drawing/2014/main" val="3967826496"/>
                    </a:ext>
                  </a:extLst>
                </a:gridCol>
                <a:gridCol w="1552277">
                  <a:extLst>
                    <a:ext uri="{9D8B030D-6E8A-4147-A177-3AD203B41FA5}">
                      <a16:colId xmlns:a16="http://schemas.microsoft.com/office/drawing/2014/main" val="200171590"/>
                    </a:ext>
                  </a:extLst>
                </a:gridCol>
                <a:gridCol w="1552277">
                  <a:extLst>
                    <a:ext uri="{9D8B030D-6E8A-4147-A177-3AD203B41FA5}">
                      <a16:colId xmlns:a16="http://schemas.microsoft.com/office/drawing/2014/main" val="2339014751"/>
                    </a:ext>
                  </a:extLst>
                </a:gridCol>
              </a:tblGrid>
              <a:tr h="51433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Rent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Hospital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Metro Station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School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Shopping Mall Location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185081"/>
                  </a:ext>
                </a:extLst>
              </a:tr>
              <a:tr h="74940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Resource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MongoDB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http://www.a-hospital.com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116165"/>
                  </a:ext>
                </a:extLst>
              </a:tr>
              <a:tr h="7457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 Resource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Amap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 Query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2116"/>
                  </a:ext>
                </a:extLst>
              </a:tr>
              <a:tr h="7279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Structure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CSV</a:t>
                      </a: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Coordinate: 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XML</a:t>
                      </a:r>
                    </a:p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Coordinate: 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JSON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043751"/>
                  </a:ext>
                </a:extLst>
              </a:tr>
              <a:tr h="7251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Instance Amount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3294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139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171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513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672917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2BF18BE-AB7C-4BC3-AD63-E66E858F408E}"/>
              </a:ext>
            </a:extLst>
          </p:cNvPr>
          <p:cNvSpPr/>
          <p:nvPr/>
        </p:nvSpPr>
        <p:spPr>
          <a:xfrm>
            <a:off x="1653752" y="5479554"/>
            <a:ext cx="83425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Rent location name information comes from the first step’s web crawling. 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Hospital location name information comes from A-Hospital website. </a:t>
            </a:r>
          </a:p>
          <a:p>
            <a:pPr marL="285750" indent="-330200"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3 location name information  comes from the key-word query function.</a:t>
            </a:r>
          </a:p>
        </p:txBody>
      </p:sp>
    </p:spTree>
    <p:extLst>
      <p:ext uri="{BB962C8B-B14F-4D97-AF65-F5344CB8AC3E}">
        <p14:creationId xmlns:p14="http://schemas.microsoft.com/office/powerpoint/2010/main" val="61394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x="219315" y="28575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6332672" y="4628155"/>
            <a:ext cx="20029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zh-CN" sz="1800" b="1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Feature</a:t>
            </a:r>
            <a:r>
              <a:rPr lang="zh-CN" altLang="en-US" sz="1800" b="1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 </a:t>
            </a:r>
            <a:r>
              <a:rPr lang="en-US" altLang="zh-CN" sz="1800" b="1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Engineering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88" name="Shape 288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" name="Shape 289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Shape 290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1" name="Shape 291"/>
          <p:cNvSpPr/>
          <p:nvPr/>
        </p:nvSpPr>
        <p:spPr>
          <a:xfrm>
            <a:off x="7035274" y="3233285"/>
            <a:ext cx="495452" cy="329045"/>
          </a:xfrm>
          <a:custGeom>
            <a:avLst/>
            <a:gdLst/>
            <a:ahLst/>
            <a:cxnLst/>
            <a:rect l="0" t="0" r="0" b="0"/>
            <a:pathLst>
              <a:path w="497" h="400" extrusionOk="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95" name="Shape 295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296" name="Shape 296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F2F2F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Shape 298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43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1Visualization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Shape 315"/>
          <p:cNvSpPr/>
          <p:nvPr/>
        </p:nvSpPr>
        <p:spPr>
          <a:xfrm>
            <a:off x="611982" y="2001716"/>
            <a:ext cx="3670651" cy="362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Use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AMAP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API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visualization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html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language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website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1800" dirty="0" err="1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lbs.amap.com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picture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shows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renting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houses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prices.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clear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renting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houses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focus on certain areas.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prices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level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distance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not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quietly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areas,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prices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level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seems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dense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area.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may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because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demand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also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there.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33" y="1558337"/>
            <a:ext cx="7826239" cy="455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2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x="219315" y="28575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819799" y="4628155"/>
            <a:ext cx="31950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Introduction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3563303" y="4628155"/>
            <a:ext cx="25987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altLang="zh-CN" sz="1800" b="1" dirty="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Data Crawling &amp; Storage </a:t>
            </a:r>
          </a:p>
        </p:txBody>
      </p:sp>
      <p:sp>
        <p:nvSpPr>
          <p:cNvPr id="121" name="Shape 121"/>
          <p:cNvSpPr/>
          <p:nvPr/>
        </p:nvSpPr>
        <p:spPr>
          <a:xfrm>
            <a:off x="6332672" y="4628155"/>
            <a:ext cx="20029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cap="none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Feature</a:t>
            </a:r>
            <a:r>
              <a:rPr lang="zh-CN" altLang="en-US" sz="1800" b="1" i="0" u="none" strike="noStrike" cap="none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 </a:t>
            </a:r>
            <a:r>
              <a:rPr lang="en-US" altLang="zh-CN" sz="1800" b="1" i="0" u="none" strike="noStrike" cap="none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Engineering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" name="Shape 123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Shape 124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5" name="Shape 125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126" name="Shape 126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Shape 128"/>
          <p:cNvSpPr/>
          <p:nvPr/>
        </p:nvSpPr>
        <p:spPr>
          <a:xfrm>
            <a:off x="9435335" y="3114270"/>
            <a:ext cx="484629" cy="460465"/>
          </a:xfrm>
          <a:custGeom>
            <a:avLst/>
            <a:gdLst/>
            <a:ahLst/>
            <a:cxnLst/>
            <a:rect l="0" t="0" r="0" b="0"/>
            <a:pathLst>
              <a:path w="497" h="480" extrusionOk="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7035274" y="3233285"/>
            <a:ext cx="495452" cy="329045"/>
          </a:xfrm>
          <a:custGeom>
            <a:avLst/>
            <a:gdLst/>
            <a:ahLst/>
            <a:cxnLst/>
            <a:rect l="0" t="0" r="0" b="0"/>
            <a:pathLst>
              <a:path w="497" h="400" extrusionOk="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554946" y="4628155"/>
            <a:ext cx="23955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cap="none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Model</a:t>
            </a:r>
            <a:endParaRPr sz="1800" b="1" i="0" u="none" strike="noStrike" cap="none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1Visualization(cont.)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Shape 315"/>
          <p:cNvSpPr/>
          <p:nvPr/>
        </p:nvSpPr>
        <p:spPr>
          <a:xfrm>
            <a:off x="571502" y="2348399"/>
            <a:ext cx="2871849" cy="3107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distribution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metro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lines,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hospital,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shopping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malls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school.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However,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hard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whether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distances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services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could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affect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renting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prices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need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calculate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distances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detail.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endParaRPr lang="en-US" altLang="zh-CN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51" y="1326000"/>
            <a:ext cx="4016210" cy="2340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82041" y="3698684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Metro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Stations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295639" y="371462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Hospital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295639" y="6426816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School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88" y="4054608"/>
            <a:ext cx="4016210" cy="234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29" y="4086816"/>
            <a:ext cx="4016210" cy="2340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746775" y="6457792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Shopping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Malls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636" y="1326000"/>
            <a:ext cx="401620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2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Times New Roman" charset="0"/>
                <a:ea typeface="Times New Roman" charset="0"/>
                <a:cs typeface="Times New Roman" charset="0"/>
                <a:sym typeface="Calibri"/>
              </a:rPr>
              <a:t>21</a:t>
            </a:fld>
            <a:endParaRPr sz="1200" b="0" i="0" u="none" strike="noStrike" cap="none">
              <a:solidFill>
                <a:srgbClr val="888888"/>
              </a:solidFill>
              <a:latin typeface="Times New Roman" charset="0"/>
              <a:ea typeface="Times New Roman" charset="0"/>
              <a:cs typeface="Times New Roman" charset="0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2Feature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generation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Shape 315"/>
          <p:cNvSpPr/>
          <p:nvPr/>
        </p:nvSpPr>
        <p:spPr>
          <a:xfrm>
            <a:off x="666750" y="1632647"/>
            <a:ext cx="9361200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Renting</a:t>
            </a:r>
            <a:r>
              <a:rPr lang="zh-CN" altLang="en-US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houses</a:t>
            </a:r>
            <a:r>
              <a:rPr lang="zh-CN" altLang="en-US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		</a:t>
            </a:r>
            <a:endParaRPr lang="en-US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Shape 315"/>
          <p:cNvSpPr/>
          <p:nvPr/>
        </p:nvSpPr>
        <p:spPr>
          <a:xfrm>
            <a:off x="666750" y="3542684"/>
            <a:ext cx="9361200" cy="42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Services</a:t>
            </a:r>
            <a:r>
              <a:rPr lang="zh-CN" altLang="en-US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		</a:t>
            </a:r>
            <a:endParaRPr lang="en-US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67582"/>
              </p:ext>
            </p:extLst>
          </p:nvPr>
        </p:nvGraphicFramePr>
        <p:xfrm>
          <a:off x="802031" y="3990039"/>
          <a:ext cx="10596700" cy="18542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64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Services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Location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Remarks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Sample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size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Metro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lines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Lines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513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Shopping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Mall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330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Hospital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171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School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139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9953"/>
              </p:ext>
            </p:extLst>
          </p:nvPr>
        </p:nvGraphicFramePr>
        <p:xfrm>
          <a:off x="802033" y="1996520"/>
          <a:ext cx="10596699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8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8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89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465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area</a:t>
                      </a: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Building</a:t>
                      </a:r>
                      <a:endParaRPr lang="en-US" altLang="zh-CN" sz="160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</a:t>
                      </a: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Renting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face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Address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Three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bedrooms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one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living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Square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altLang="zh-CN" sz="160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meters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floors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Whole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East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1900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s-I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114.0192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22.6325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3208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#,</a:t>
                      </a:r>
                    </a:p>
                    <a:p>
                      <a:pPr algn="ctr"/>
                      <a:r>
                        <a:rPr lang="en-US" altLang="zh-CN" sz="1600" baseline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Road,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Xi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Li,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Nan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Shan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85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2Feature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generation(cont.)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Shape 315"/>
          <p:cNvSpPr/>
          <p:nvPr/>
        </p:nvSpPr>
        <p:spPr>
          <a:xfrm>
            <a:off x="666749" y="1491751"/>
            <a:ext cx="9361200" cy="45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b="1" dirty="0">
                <a:solidFill>
                  <a:schemeClr val="dk1"/>
                </a:solidFill>
              </a:rPr>
              <a:t>Renting</a:t>
            </a:r>
            <a:r>
              <a:rPr lang="zh-CN" altLang="en-US" sz="1800" b="1" dirty="0">
                <a:solidFill>
                  <a:schemeClr val="dk1"/>
                </a:solidFill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</a:rPr>
              <a:t>houses</a:t>
            </a:r>
            <a:r>
              <a:rPr lang="zh-CN" altLang="en-US" sz="1800" b="1" dirty="0">
                <a:solidFill>
                  <a:schemeClr val="dk1"/>
                </a:solidFill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</a:rPr>
              <a:t>information</a:t>
            </a:r>
            <a:r>
              <a:rPr lang="en-US" altLang="zh-CN" sz="1800" dirty="0">
                <a:solidFill>
                  <a:schemeClr val="dk1"/>
                </a:solidFill>
              </a:rPr>
              <a:t>		</a:t>
            </a:r>
            <a:endParaRPr lang="en-US" sz="1800" dirty="0">
              <a:solidFill>
                <a:schemeClr val="dk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185628"/>
              </p:ext>
            </p:extLst>
          </p:nvPr>
        </p:nvGraphicFramePr>
        <p:xfrm>
          <a:off x="802033" y="1897999"/>
          <a:ext cx="10596699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0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6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11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86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8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89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3465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area</a:t>
                      </a: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Building</a:t>
                      </a:r>
                      <a:endParaRPr lang="en-US" altLang="zh-CN" sz="160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</a:t>
                      </a: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Renting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 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face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Price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Longitude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Latitude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Address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Three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bedrooms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one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living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Square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altLang="zh-CN" sz="1600" baseline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meters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Middle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r>
                        <a:rPr lang="zh-CN" altLang="en-US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floors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Whole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East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1900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s-I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114.0192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22.6325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3208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#,</a:t>
                      </a:r>
                    </a:p>
                    <a:p>
                      <a:pPr algn="ctr"/>
                      <a:r>
                        <a:rPr lang="en-US" altLang="zh-CN" sz="1600" baseline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Road,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Xi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Li,</a:t>
                      </a:r>
                    </a:p>
                    <a:p>
                      <a:pPr algn="ctr"/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Nan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Shan</a:t>
                      </a: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Shape 315"/>
          <p:cNvSpPr/>
          <p:nvPr/>
        </p:nvSpPr>
        <p:spPr>
          <a:xfrm>
            <a:off x="666749" y="3742601"/>
            <a:ext cx="10627975" cy="311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Process</a:t>
            </a:r>
            <a:r>
              <a:rPr lang="zh-CN" altLang="en-US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b="1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methods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Separate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bedrooms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living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rooms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variables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Just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use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room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area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Change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Room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height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dummy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variables(Low,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Middle,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High)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Just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use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building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height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Change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Room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face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dummy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variables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(east,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west,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south-east</a:t>
            </a:r>
            <a:r>
              <a:rPr lang="mr-IN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Change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district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dummy variables (Nan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Shan,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Fu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Tian,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Luo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Hu</a:t>
            </a:r>
            <a:r>
              <a:rPr lang="mr-IN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Calculate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distance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nearest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metro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line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stations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many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stations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less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than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km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Shopping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malls,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Schools,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Hospital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just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same</a:t>
            </a:r>
          </a:p>
          <a:p>
            <a:pPr marL="285750" lvl="2" indent="-285750">
              <a:buClr>
                <a:schemeClr val="dk1"/>
              </a:buClr>
              <a:buSzPts val="1800"/>
              <a:buFont typeface="Arial"/>
              <a:buChar char="•"/>
            </a:pPr>
            <a:endParaRPr lang="en-US" sz="1800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9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200" b="1" dirty="0" err="1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Feature_Engineering</a:t>
            </a:r>
            <a:endParaRPr dirty="0"/>
          </a:p>
        </p:txBody>
      </p:sp>
      <p:grpSp>
        <p:nvGrpSpPr>
          <p:cNvPr id="310" name="Shape 310"/>
          <p:cNvGrpSpPr/>
          <p:nvPr/>
        </p:nvGrpSpPr>
        <p:grpSpPr>
          <a:xfrm>
            <a:off x="762035" y="855226"/>
            <a:ext cx="6521121" cy="400110"/>
            <a:chOff x="611982" y="892512"/>
            <a:chExt cx="6521121" cy="400110"/>
          </a:xfrm>
        </p:grpSpPr>
        <p:sp>
          <p:nvSpPr>
            <p:cNvPr id="311" name="Shape 311"/>
            <p:cNvSpPr txBox="1"/>
            <p:nvPr/>
          </p:nvSpPr>
          <p:spPr>
            <a:xfrm>
              <a:off x="611982" y="892512"/>
              <a:ext cx="499418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2Feature</a:t>
              </a:r>
              <a:r>
                <a:rPr lang="zh-CN" alt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generation(cont.)</a:t>
              </a:r>
              <a:endParaRPr dirty="0"/>
            </a:p>
          </p:txBody>
        </p:sp>
        <p:cxnSp>
          <p:nvCxnSpPr>
            <p:cNvPr id="312" name="Shape 312"/>
            <p:cNvCxnSpPr/>
            <p:nvPr/>
          </p:nvCxnSpPr>
          <p:spPr>
            <a:xfrm>
              <a:off x="651980" y="1281222"/>
              <a:ext cx="6481123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868990"/>
              </p:ext>
            </p:extLst>
          </p:nvPr>
        </p:nvGraphicFramePr>
        <p:xfrm>
          <a:off x="1854200" y="171471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Name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</a:t>
                      </a:r>
                      <a:r>
                        <a:rPr lang="zh-CN" altLang="en-US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Name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Type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>
                    <a:solidFill>
                      <a:srgbClr val="D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num_bed_room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hosp_distance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num_living_room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hosp_number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room_area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school_distance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total_height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school_number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metro_distance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height_type_low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metro_number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height_type_high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CBD_distance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room_face_type_east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CBD_number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Float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renting_type_whole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district_Nan</a:t>
                      </a:r>
                      <a:r>
                        <a:rPr lang="en-US" altLang="zh-CN" sz="1600" baseline="0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Shan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Dummy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altLang="zh-CN" sz="160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…</a:t>
                      </a:r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35003" y="6025276"/>
            <a:ext cx="753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There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total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features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tell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which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variables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kumimoji="1"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redundant</a:t>
            </a:r>
            <a:endParaRPr kumimoji="1" lang="zh-CN" alt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47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219315" y="28575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1" name="Shape 381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" name="Shape 382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Shape 383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4" name="Shape 384"/>
          <p:cNvSpPr/>
          <p:nvPr/>
        </p:nvSpPr>
        <p:spPr>
          <a:xfrm>
            <a:off x="9435335" y="3114270"/>
            <a:ext cx="484629" cy="460465"/>
          </a:xfrm>
          <a:custGeom>
            <a:avLst/>
            <a:gdLst/>
            <a:ahLst/>
            <a:cxnLst/>
            <a:rect l="0" t="0" r="0" b="0"/>
            <a:pathLst>
              <a:path w="497" h="480" extrusionOk="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Shape 388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9" name="Shape 389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390" name="Shape 390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F2F2F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Shape 392"/>
          <p:cNvSpPr/>
          <p:nvPr/>
        </p:nvSpPr>
        <p:spPr>
          <a:xfrm>
            <a:off x="8554946" y="4628155"/>
            <a:ext cx="23955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dirty="0">
                <a:solidFill>
                  <a:srgbClr val="333333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Model</a:t>
            </a:r>
            <a:endParaRPr sz="1800" b="1" dirty="0">
              <a:solidFill>
                <a:schemeClr val="dk1"/>
              </a:solidFill>
              <a:latin typeface="Times New Roman" charset="0"/>
              <a:ea typeface="Times New Roman" charset="0"/>
              <a:cs typeface="Times New Roman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90701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4.1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OLS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" name="Shape 315">
            <a:extLst>
              <a:ext uri="{FF2B5EF4-FFF2-40B4-BE49-F238E27FC236}">
                <a16:creationId xmlns:a16="http://schemas.microsoft.com/office/drawing/2014/main" id="{F2AE7FF0-7492-452C-8DE1-BEC7EE9DA4A1}"/>
              </a:ext>
            </a:extLst>
          </p:cNvPr>
          <p:cNvSpPr/>
          <p:nvPr/>
        </p:nvSpPr>
        <p:spPr>
          <a:xfrm>
            <a:off x="6441441" y="1433550"/>
            <a:ext cx="5326438" cy="47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0.898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0.897 </a:t>
            </a:r>
          </a:p>
          <a:p>
            <a:pPr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rent is positivel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related to the number of living room and bedroom, the 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height of the building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number of metro, CBD,  and hospital within 1 km.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rent is negatively related to the distance to metro, CBD, hospital and the 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area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whole rent is more expensive than joint rent.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Relatively, Nanshan District has the highest rent and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Pingshan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District has the lowest rent.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distance to school, the number of school and CBD within 1 km, room face as well as the  floor are not significant for rent.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Arial"/>
              <a:buChar char="•"/>
            </a:pPr>
            <a:endParaRPr lang="en-US" sz="1800" dirty="0">
              <a:solidFill>
                <a:schemeClr val="dk1"/>
              </a:solidFill>
            </a:endParaRPr>
          </a:p>
        </p:txBody>
      </p:sp>
      <p:pic>
        <p:nvPicPr>
          <p:cNvPr id="47" name="Picture 4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A57B582-CD5D-49F0-9461-103B7061E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31" y="1344670"/>
            <a:ext cx="5322269" cy="51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10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4.2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Deleting the insignificant variables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39C1F0-E707-4FF1-8650-F377649EADC0}"/>
              </a:ext>
            </a:extLst>
          </p:cNvPr>
          <p:cNvSpPr txBox="1"/>
          <p:nvPr/>
        </p:nvSpPr>
        <p:spPr>
          <a:xfrm>
            <a:off x="666750" y="1479435"/>
            <a:ext cx="10953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significance level 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=0.05, we delete 13 insignificant variables and do the OLS again.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1AD90-8FBC-4C8A-84B3-4E3F29EE399C}"/>
              </a:ext>
            </a:extLst>
          </p:cNvPr>
          <p:cNvSpPr txBox="1"/>
          <p:nvPr/>
        </p:nvSpPr>
        <p:spPr>
          <a:xfrm>
            <a:off x="762034" y="5906012"/>
            <a:ext cx="6503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0.898                    Adj.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Rsquared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0.897 </a:t>
            </a:r>
          </a:p>
          <a:p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BEDB65-D4E0-446E-A485-F39EE6CD74CE}"/>
              </a:ext>
            </a:extLst>
          </p:cNvPr>
          <p:cNvSpPr/>
          <p:nvPr/>
        </p:nvSpPr>
        <p:spPr>
          <a:xfrm>
            <a:off x="9052560" y="2431671"/>
            <a:ext cx="1686560" cy="36853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AD6275-1810-4546-857D-CC56884C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3" y="2028332"/>
            <a:ext cx="5742930" cy="368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7ABC8-8D85-487C-947C-1CD34F82E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15" y="2287122"/>
            <a:ext cx="51244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1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4.3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PCA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D080A7-E37B-4FAE-937A-5DC5ADB75D57}"/>
              </a:ext>
            </a:extLst>
          </p:cNvPr>
          <p:cNvSpPr txBox="1"/>
          <p:nvPr/>
        </p:nvSpPr>
        <p:spPr>
          <a:xfrm>
            <a:off x="611982" y="1487724"/>
            <a:ext cx="109537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the first 18 principal components, the contributions of which has reached  0.9999.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CCBC7-1515-4242-8DAC-D7EFC398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2" y="2151000"/>
            <a:ext cx="5736656" cy="37354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E7DC37-3200-4714-96A0-A47B1E7B993E}"/>
              </a:ext>
            </a:extLst>
          </p:cNvPr>
          <p:cNvSpPr txBox="1"/>
          <p:nvPr/>
        </p:nvSpPr>
        <p:spPr>
          <a:xfrm>
            <a:off x="779877" y="5954137"/>
            <a:ext cx="6503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R-squared: 0.890                    Adj.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Rsquared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0.889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A4A9A-BE58-4AD0-8F0D-11BDF3546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665" y="2242335"/>
            <a:ext cx="5010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44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4.4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Ridge &amp; LASSO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72543F3-0315-4C30-A0F6-4D20D37406A3}"/>
              </a:ext>
            </a:extLst>
          </p:cNvPr>
          <p:cNvSpPr/>
          <p:nvPr/>
        </p:nvSpPr>
        <p:spPr>
          <a:xfrm>
            <a:off x="803990" y="1877557"/>
            <a:ext cx="4627204" cy="447879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7F4527-BABE-478E-835D-4BA07E1DA492}"/>
              </a:ext>
            </a:extLst>
          </p:cNvPr>
          <p:cNvSpPr/>
          <p:nvPr/>
        </p:nvSpPr>
        <p:spPr>
          <a:xfrm>
            <a:off x="6476999" y="1860865"/>
            <a:ext cx="5257801" cy="44954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A5AB7A-FDFB-47CB-B051-0225E3AE3314}"/>
              </a:ext>
            </a:extLst>
          </p:cNvPr>
          <p:cNvSpPr txBox="1"/>
          <p:nvPr/>
        </p:nvSpPr>
        <p:spPr>
          <a:xfrm>
            <a:off x="8351167" y="1352346"/>
            <a:ext cx="230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entury Gothic"/>
              </a:rPr>
              <a:t>LASSO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26F65D-3458-429F-9A71-302BC17F4788}"/>
              </a:ext>
            </a:extLst>
          </p:cNvPr>
          <p:cNvSpPr txBox="1"/>
          <p:nvPr/>
        </p:nvSpPr>
        <p:spPr>
          <a:xfrm>
            <a:off x="2569269" y="1402113"/>
            <a:ext cx="2306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entury Gothic"/>
              </a:rPr>
              <a:t>Ridge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C7738A4-F4FF-48E0-AF0F-16A3A2778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0" r="5484"/>
          <a:stretch/>
        </p:blipFill>
        <p:spPr>
          <a:xfrm>
            <a:off x="6962609" y="1972336"/>
            <a:ext cx="4368800" cy="8864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C11FA4E-378E-42B5-BEAD-12D1F395D7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4" t="6599" r="5759"/>
          <a:stretch/>
        </p:blipFill>
        <p:spPr>
          <a:xfrm>
            <a:off x="848057" y="2000012"/>
            <a:ext cx="4465624" cy="7571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E976D0B-4FFA-46FC-9A35-AB99151018A4}"/>
              </a:ext>
            </a:extLst>
          </p:cNvPr>
          <p:cNvSpPr txBox="1"/>
          <p:nvPr/>
        </p:nvSpPr>
        <p:spPr>
          <a:xfrm>
            <a:off x="975360" y="3449415"/>
            <a:ext cx="424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five different λ: 0.001, 0.01, 0.1, 1, 10 to train the model and get the best λ=0.001.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72616F-4527-4AE8-81F6-49E46DB5EA75}"/>
              </a:ext>
            </a:extLst>
          </p:cNvPr>
          <p:cNvSpPr txBox="1"/>
          <p:nvPr/>
        </p:nvSpPr>
        <p:spPr>
          <a:xfrm>
            <a:off x="6850505" y="2970292"/>
            <a:ext cx="4593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five different λ: 0.001, 0.01, 0.1, 1, 10 to train the model and get the best λ=0.1.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coefficients matrix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C52379-2D2E-4250-9D14-575EF9482A9D}"/>
              </a:ext>
            </a:extLst>
          </p:cNvPr>
          <p:cNvSpPr txBox="1"/>
          <p:nvPr/>
        </p:nvSpPr>
        <p:spPr>
          <a:xfrm>
            <a:off x="1382586" y="4949084"/>
            <a:ext cx="279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0.889</a:t>
            </a: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0.884</a:t>
            </a:r>
          </a:p>
          <a:p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A7F4385-FC10-40A1-A3C2-ECDB84910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361" y="3926489"/>
            <a:ext cx="4244398" cy="134578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99FFF64-EDF8-4D60-8669-57FFB2E8702F}"/>
              </a:ext>
            </a:extLst>
          </p:cNvPr>
          <p:cNvSpPr txBox="1"/>
          <p:nvPr/>
        </p:nvSpPr>
        <p:spPr>
          <a:xfrm>
            <a:off x="7427786" y="5387312"/>
            <a:ext cx="279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0.895</a:t>
            </a: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0.894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96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4.5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Guangzhou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Shape 315">
            <a:extLst>
              <a:ext uri="{FF2B5EF4-FFF2-40B4-BE49-F238E27FC236}">
                <a16:creationId xmlns:a16="http://schemas.microsoft.com/office/drawing/2014/main" id="{86AEC3B4-36B4-4A89-9782-C0038235CE28}"/>
              </a:ext>
            </a:extLst>
          </p:cNvPr>
          <p:cNvSpPr/>
          <p:nvPr/>
        </p:nvSpPr>
        <p:spPr>
          <a:xfrm>
            <a:off x="6160711" y="1766500"/>
            <a:ext cx="5326438" cy="47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0.776</a:t>
            </a: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0.773</a:t>
            </a:r>
          </a:p>
          <a:p>
            <a:pPr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rent is positively related to the number of living room, the 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</a:t>
            </a:r>
            <a:r>
              <a:rPr lang="en-US" altLang="zh-C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en-US" altLang="zh-CN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total height of the building and the number of metro, hospital, and school within 1 km.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rent is negatively related to the distance to CBD and school.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low floor rent is more expensive than high floor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Relatively, Tianhe District has the highest rent and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Conghua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District has the lowest rent.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house facing west is least popular cause Guangzhou is too hot in summer.</a:t>
            </a:r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4959E56-6FB0-4639-915C-5CAEE0C4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63" y="1356888"/>
            <a:ext cx="4682134" cy="512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/>
          <p:nvPr/>
        </p:nvSpPr>
        <p:spPr>
          <a:xfrm>
            <a:off x="219315" y="29373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 i="0" u="none" strike="noStrike" cap="non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Shape 149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Shape 150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Shape 151"/>
          <p:cNvSpPr/>
          <p:nvPr/>
        </p:nvSpPr>
        <p:spPr>
          <a:xfrm>
            <a:off x="9435335" y="3114270"/>
            <a:ext cx="484629" cy="460465"/>
          </a:xfrm>
          <a:custGeom>
            <a:avLst/>
            <a:gdLst/>
            <a:ahLst/>
            <a:cxnLst/>
            <a:rect l="0" t="0" r="0" b="0"/>
            <a:pathLst>
              <a:path w="497" h="480" extrusionOk="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7035274" y="3233285"/>
            <a:ext cx="495452" cy="329045"/>
          </a:xfrm>
          <a:custGeom>
            <a:avLst/>
            <a:gdLst/>
            <a:ahLst/>
            <a:cxnLst/>
            <a:rect l="0" t="0" r="0" b="0"/>
            <a:pathLst>
              <a:path w="497" h="400" extrusionOk="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 b="0" i="0" u="none" strike="noStrike" cap="none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5" name="Shape 155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156" name="Shape 156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C00000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Shape 158"/>
          <p:cNvSpPr/>
          <p:nvPr/>
        </p:nvSpPr>
        <p:spPr>
          <a:xfrm>
            <a:off x="177240" y="4628155"/>
            <a:ext cx="44887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Introduction</a:t>
            </a: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762034" y="855225"/>
            <a:ext cx="6088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4.5 </a:t>
            </a:r>
            <a:r>
              <a:rPr lang="en-US" altLang="zh-CN" sz="20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Beijing</a:t>
            </a:r>
            <a:endParaRPr dirty="0"/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dirty="0"/>
          </a:p>
        </p:txBody>
      </p:sp>
      <p:cxnSp>
        <p:nvCxnSpPr>
          <p:cNvPr id="403" name="Shape 403"/>
          <p:cNvCxnSpPr/>
          <p:nvPr/>
        </p:nvCxnSpPr>
        <p:spPr>
          <a:xfrm>
            <a:off x="802033" y="1243936"/>
            <a:ext cx="6481123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Shape 315">
            <a:extLst>
              <a:ext uri="{FF2B5EF4-FFF2-40B4-BE49-F238E27FC236}">
                <a16:creationId xmlns:a16="http://schemas.microsoft.com/office/drawing/2014/main" id="{86AEC3B4-36B4-4A89-9782-C0038235CE28}"/>
              </a:ext>
            </a:extLst>
          </p:cNvPr>
          <p:cNvSpPr/>
          <p:nvPr/>
        </p:nvSpPr>
        <p:spPr>
          <a:xfrm>
            <a:off x="6344280" y="1971097"/>
            <a:ext cx="5326438" cy="323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R-squared: 0.560</a:t>
            </a:r>
            <a:endParaRPr lang="en-US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Adj. R-squared: 0.556</a:t>
            </a: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endParaRPr lang="en-US" sz="1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whole renting is more popular.</a:t>
            </a: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school district 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room is a key consideration for tenants.</a:t>
            </a: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Relatively, Xicheng District has the highest rent and </a:t>
            </a:r>
            <a:r>
              <a:rPr lang="en-US" sz="1800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Mengtougou</a:t>
            </a: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the lowest rent.</a:t>
            </a:r>
          </a:p>
          <a:p>
            <a:pPr marL="285750" indent="-285750"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some other unknown factors in Beijing that lead to unreasonable house price, like speculation.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40831C9-35BF-4457-A8C4-B9650057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4" y="1375152"/>
            <a:ext cx="5041829" cy="51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1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0" y="43179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611982" y="431798"/>
            <a:ext cx="54768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11620498" y="6394608"/>
            <a:ext cx="571502" cy="2746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/>
          <p:nvPr/>
        </p:nvSpPr>
        <p:spPr>
          <a:xfrm>
            <a:off x="729098" y="353675"/>
            <a:ext cx="83133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5. </a:t>
            </a:r>
            <a:r>
              <a:rPr lang="en-US" altLang="zh-CN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AF482E-E4E0-411F-8B03-27011AB6F0E1}"/>
              </a:ext>
            </a:extLst>
          </p:cNvPr>
          <p:cNvSpPr txBox="1"/>
          <p:nvPr/>
        </p:nvSpPr>
        <p:spPr>
          <a:xfrm>
            <a:off x="729098" y="1688366"/>
            <a:ext cx="106247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influence factors that explain the rent or house price and try to predict it in </a:t>
            </a:r>
            <a:r>
              <a:rPr lang="en-US" altLang="zh-CN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zh-CN" alt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people’s different preferences when they choose to rent a house.</a:t>
            </a:r>
          </a:p>
          <a:p>
            <a:endParaRPr lang="en-US" sz="3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can also provide the basis for further investigation and research for specific cities.</a:t>
            </a:r>
          </a:p>
        </p:txBody>
      </p:sp>
    </p:spTree>
    <p:extLst>
      <p:ext uri="{BB962C8B-B14F-4D97-AF65-F5344CB8AC3E}">
        <p14:creationId xmlns:p14="http://schemas.microsoft.com/office/powerpoint/2010/main" val="1497230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219315" y="914400"/>
            <a:ext cx="11718686" cy="5441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527957" y="1003300"/>
            <a:ext cx="11136086" cy="525145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1431449" y="3219875"/>
            <a:ext cx="9329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00000"/>
                </a:solidFill>
              </a:rPr>
              <a:t>Thank You for your attention! </a:t>
            </a:r>
            <a:endParaRPr sz="48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1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870507" y="63217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5" y="855226"/>
            <a:ext cx="6521198" cy="400200"/>
            <a:chOff x="611982" y="892512"/>
            <a:chExt cx="6521198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2" y="892512"/>
              <a:ext cx="6521198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Motivation: </a:t>
              </a:r>
              <a:r>
                <a:rPr lang="en-US" altLang="zh-CN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Analyze the behavior &amp; price of renting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9ADE625-7CD4-4614-B4E6-77027CD564E1}"/>
              </a:ext>
            </a:extLst>
          </p:cNvPr>
          <p:cNvSpPr/>
          <p:nvPr/>
        </p:nvSpPr>
        <p:spPr>
          <a:xfrm>
            <a:off x="434600" y="1644136"/>
            <a:ext cx="112273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By the end of 2018, the total number of renters in China reached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190 million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, and the market size reached more than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 trillion 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yuan.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 percentage of rental families will increase as the Housing Price-to-Income Ratio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By 2030, according to the forecast of Housing Construction Commission, domestic rental population will reach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270 million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, and the market size will exceed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4.6 trillion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Price-to-rent ratio in China has long been below 2%, however the ratio in America is more than 4%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21C2D6-F76D-47B3-B1C9-15DF429E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6" y="4132295"/>
            <a:ext cx="3534443" cy="21631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A4C344-4264-443F-AD4C-66644B776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99" y="4132295"/>
            <a:ext cx="3598584" cy="21714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A1E555D-9D6F-4316-A8E3-F3360285854B}"/>
              </a:ext>
            </a:extLst>
          </p:cNvPr>
          <p:cNvSpPr/>
          <p:nvPr/>
        </p:nvSpPr>
        <p:spPr>
          <a:xfrm>
            <a:off x="98827" y="3725069"/>
            <a:ext cx="3923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</a:rPr>
              <a:t>Housing Price-to-Income Ratio of US (1981-2015)</a:t>
            </a:r>
            <a:endParaRPr lang="zh-CN" altLang="en-US" sz="1000" b="1" dirty="0">
              <a:solidFill>
                <a:prstClr val="black">
                  <a:lumMod val="65000"/>
                  <a:lumOff val="3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E9355BA-7E76-40E9-9607-9C48CBA04C52}"/>
              </a:ext>
            </a:extLst>
          </p:cNvPr>
          <p:cNvCxnSpPr>
            <a:cxnSpLocks/>
          </p:cNvCxnSpPr>
          <p:nvPr/>
        </p:nvCxnSpPr>
        <p:spPr bwMode="auto">
          <a:xfrm>
            <a:off x="171965" y="3971290"/>
            <a:ext cx="3684418" cy="0"/>
          </a:xfrm>
          <a:prstGeom prst="line">
            <a:avLst/>
          </a:prstGeom>
          <a:noFill/>
          <a:ln w="15875" cap="flat" cmpd="sng" algn="ctr">
            <a:solidFill>
              <a:srgbClr val="00336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6EE2CE3-400D-4557-8636-25F421CC9DA8}"/>
              </a:ext>
            </a:extLst>
          </p:cNvPr>
          <p:cNvSpPr/>
          <p:nvPr/>
        </p:nvSpPr>
        <p:spPr>
          <a:xfrm>
            <a:off x="3856383" y="3725069"/>
            <a:ext cx="3923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</a:rPr>
              <a:t>Percentage of Rental families in US (1981-2015)</a:t>
            </a:r>
            <a:endParaRPr lang="zh-CN" altLang="en-US" sz="1000" b="1" dirty="0">
              <a:solidFill>
                <a:prstClr val="black">
                  <a:lumMod val="65000"/>
                  <a:lumOff val="3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06238B1-5BEB-4C86-9B20-9587B0D12A30}"/>
              </a:ext>
            </a:extLst>
          </p:cNvPr>
          <p:cNvCxnSpPr>
            <a:cxnSpLocks/>
          </p:cNvCxnSpPr>
          <p:nvPr/>
        </p:nvCxnSpPr>
        <p:spPr bwMode="auto">
          <a:xfrm>
            <a:off x="3929521" y="3971290"/>
            <a:ext cx="3200149" cy="0"/>
          </a:xfrm>
          <a:prstGeom prst="line">
            <a:avLst/>
          </a:prstGeom>
          <a:noFill/>
          <a:ln w="15875" cap="flat" cmpd="sng" algn="ctr">
            <a:solidFill>
              <a:srgbClr val="00336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6E7C18AB-E5F9-4547-992A-DEAB8614B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564" y="4065087"/>
            <a:ext cx="4739152" cy="208060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B2E51DAE-7B6D-49F4-8359-CDD20D9EFFE4}"/>
              </a:ext>
            </a:extLst>
          </p:cNvPr>
          <p:cNvSpPr/>
          <p:nvPr/>
        </p:nvSpPr>
        <p:spPr>
          <a:xfrm>
            <a:off x="7230551" y="3723715"/>
            <a:ext cx="39238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 sz="11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000" kern="120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</a:rPr>
              <a:t>Price-to-rent ratio in China</a:t>
            </a:r>
            <a:endParaRPr lang="zh-CN" altLang="en-US" sz="1000" b="1" dirty="0">
              <a:solidFill>
                <a:prstClr val="black">
                  <a:lumMod val="65000"/>
                  <a:lumOff val="3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CFC463E-711A-40A1-AA8D-94CD8BF3C44D}"/>
              </a:ext>
            </a:extLst>
          </p:cNvPr>
          <p:cNvCxnSpPr>
            <a:cxnSpLocks/>
          </p:cNvCxnSpPr>
          <p:nvPr/>
        </p:nvCxnSpPr>
        <p:spPr bwMode="auto">
          <a:xfrm>
            <a:off x="7303689" y="3969936"/>
            <a:ext cx="4744027" cy="0"/>
          </a:xfrm>
          <a:prstGeom prst="line">
            <a:avLst/>
          </a:prstGeom>
          <a:noFill/>
          <a:ln w="15875" cap="flat" cmpd="sng" algn="ctr">
            <a:solidFill>
              <a:srgbClr val="00336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0A3E5B8-FC8D-4156-9659-E032D01A2389}"/>
              </a:ext>
            </a:extLst>
          </p:cNvPr>
          <p:cNvSpPr/>
          <p:nvPr/>
        </p:nvSpPr>
        <p:spPr>
          <a:xfrm>
            <a:off x="0" y="6471517"/>
            <a:ext cx="11227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Source</a:t>
            </a:r>
            <a:r>
              <a:rPr lang="zh-CN" altLang="en-US" sz="1800" dirty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lang="en-US" altLang="zh-CN" sz="1800" dirty="0" err="1">
                <a:latin typeface="Times New Roman" charset="0"/>
                <a:ea typeface="Times New Roman" charset="0"/>
                <a:cs typeface="Times New Roman" charset="0"/>
              </a:rPr>
              <a:t>Guotai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 err="1">
                <a:latin typeface="Times New Roman" charset="0"/>
                <a:ea typeface="Times New Roman" charset="0"/>
                <a:cs typeface="Times New Roman" charset="0"/>
              </a:rPr>
              <a:t>Junan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193194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5" y="855226"/>
            <a:ext cx="6521198" cy="400200"/>
            <a:chOff x="611982" y="892512"/>
            <a:chExt cx="6521198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2" y="892512"/>
              <a:ext cx="3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Our Target</a:t>
              </a:r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C58DDC6-0DF4-40F8-AE25-932011EC4DE1}"/>
              </a:ext>
            </a:extLst>
          </p:cNvPr>
          <p:cNvSpPr/>
          <p:nvPr/>
        </p:nvSpPr>
        <p:spPr>
          <a:xfrm>
            <a:off x="662978" y="1507440"/>
            <a:ext cx="105486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Use </a:t>
            </a:r>
            <a:r>
              <a:rPr lang="en-US" altLang="zh-CN" sz="1800" dirty="0" err="1">
                <a:latin typeface="Times New Roman" charset="0"/>
                <a:ea typeface="Times New Roman" charset="0"/>
                <a:cs typeface="Times New Roman" charset="0"/>
              </a:rPr>
              <a:t>scrapy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 framework in python to crawl the renting information on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Anjuke.com</a:t>
            </a: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 and store them in suitable forms.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Firstly provide users a search tool to meet accurate renting needs such as location, room type, distance to commercial districts.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Integrate the information and show them in form of thermodynamic pictures.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With the support of AMAP API,</a:t>
            </a:r>
            <a:r>
              <a:rPr lang="zh-CN" altLang="en-US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we can build a model to generate a reasonable housing price of an certain district for subsequent analysis.</a:t>
            </a:r>
          </a:p>
          <a:p>
            <a:endParaRPr lang="zh-CN" alt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圆角矩形 26">
            <a:extLst>
              <a:ext uri="{FF2B5EF4-FFF2-40B4-BE49-F238E27FC236}">
                <a16:creationId xmlns:a16="http://schemas.microsoft.com/office/drawing/2014/main" id="{D7824298-9B77-463A-B3E3-71BC9E8C9C35}"/>
              </a:ext>
            </a:extLst>
          </p:cNvPr>
          <p:cNvSpPr/>
          <p:nvPr/>
        </p:nvSpPr>
        <p:spPr>
          <a:xfrm>
            <a:off x="751570" y="4869045"/>
            <a:ext cx="1713334" cy="575799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4DE819-D35B-41B2-8613-DC2B35F60B36}"/>
              </a:ext>
            </a:extLst>
          </p:cNvPr>
          <p:cNvSpPr txBox="1"/>
          <p:nvPr/>
        </p:nvSpPr>
        <p:spPr>
          <a:xfrm>
            <a:off x="802033" y="4932337"/>
            <a:ext cx="160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0D2D9277-A8D7-43C2-A84D-935D8CEF67D7}"/>
              </a:ext>
            </a:extLst>
          </p:cNvPr>
          <p:cNvSpPr/>
          <p:nvPr/>
        </p:nvSpPr>
        <p:spPr bwMode="auto">
          <a:xfrm rot="16200000">
            <a:off x="2850638" y="4789766"/>
            <a:ext cx="395350" cy="73435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圆角矩形 26">
            <a:extLst>
              <a:ext uri="{FF2B5EF4-FFF2-40B4-BE49-F238E27FC236}">
                <a16:creationId xmlns:a16="http://schemas.microsoft.com/office/drawing/2014/main" id="{3D067601-5871-437A-A8F9-ED91EB8539DC}"/>
              </a:ext>
            </a:extLst>
          </p:cNvPr>
          <p:cNvSpPr/>
          <p:nvPr/>
        </p:nvSpPr>
        <p:spPr>
          <a:xfrm>
            <a:off x="3615970" y="4869045"/>
            <a:ext cx="1373473" cy="524957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54D2E0-07E8-4E3C-B1AB-D6AD5B50A8B1}"/>
              </a:ext>
            </a:extLst>
          </p:cNvPr>
          <p:cNvSpPr txBox="1"/>
          <p:nvPr/>
        </p:nvSpPr>
        <p:spPr>
          <a:xfrm>
            <a:off x="3615970" y="4910616"/>
            <a:ext cx="1339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Storage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箭头: 下 14">
            <a:extLst>
              <a:ext uri="{FF2B5EF4-FFF2-40B4-BE49-F238E27FC236}">
                <a16:creationId xmlns:a16="http://schemas.microsoft.com/office/drawing/2014/main" id="{C3884CD0-ABF4-4663-9101-8A8FABA6D1A1}"/>
              </a:ext>
            </a:extLst>
          </p:cNvPr>
          <p:cNvSpPr/>
          <p:nvPr/>
        </p:nvSpPr>
        <p:spPr bwMode="auto">
          <a:xfrm rot="16200000">
            <a:off x="5530917" y="4654520"/>
            <a:ext cx="395350" cy="92170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圆角矩形 26">
            <a:extLst>
              <a:ext uri="{FF2B5EF4-FFF2-40B4-BE49-F238E27FC236}">
                <a16:creationId xmlns:a16="http://schemas.microsoft.com/office/drawing/2014/main" id="{68697A8B-AD8C-4DF2-87D6-191B20950B61}"/>
              </a:ext>
            </a:extLst>
          </p:cNvPr>
          <p:cNvSpPr/>
          <p:nvPr/>
        </p:nvSpPr>
        <p:spPr>
          <a:xfrm>
            <a:off x="6389924" y="4827474"/>
            <a:ext cx="3526952" cy="524957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02F75D8-AA5E-470D-9D29-407B82110AD5}"/>
              </a:ext>
            </a:extLst>
          </p:cNvPr>
          <p:cNvSpPr txBox="1"/>
          <p:nvPr/>
        </p:nvSpPr>
        <p:spPr>
          <a:xfrm>
            <a:off x="6389924" y="4869045"/>
            <a:ext cx="352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Big data visualization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5D311194-5CB9-4D35-8EC4-0AF67DEDE883}"/>
              </a:ext>
            </a:extLst>
          </p:cNvPr>
          <p:cNvSpPr/>
          <p:nvPr/>
        </p:nvSpPr>
        <p:spPr bwMode="auto">
          <a:xfrm rot="14155840">
            <a:off x="5588037" y="3884421"/>
            <a:ext cx="395350" cy="112156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圆角矩形 26">
            <a:extLst>
              <a:ext uri="{FF2B5EF4-FFF2-40B4-BE49-F238E27FC236}">
                <a16:creationId xmlns:a16="http://schemas.microsoft.com/office/drawing/2014/main" id="{A9AA220C-E73F-4DB0-8E92-7FA93EEC4B31}"/>
              </a:ext>
            </a:extLst>
          </p:cNvPr>
          <p:cNvSpPr/>
          <p:nvPr/>
        </p:nvSpPr>
        <p:spPr>
          <a:xfrm>
            <a:off x="6389924" y="3865360"/>
            <a:ext cx="1978824" cy="524957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F706087-177E-4D8E-92D0-00349C4249A3}"/>
              </a:ext>
            </a:extLst>
          </p:cNvPr>
          <p:cNvSpPr txBox="1"/>
          <p:nvPr/>
        </p:nvSpPr>
        <p:spPr>
          <a:xfrm>
            <a:off x="6389925" y="3906931"/>
            <a:ext cx="187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Query Tool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A4D5C17D-547B-4B42-9040-C04C3FE655E1}"/>
              </a:ext>
            </a:extLst>
          </p:cNvPr>
          <p:cNvSpPr/>
          <p:nvPr/>
        </p:nvSpPr>
        <p:spPr bwMode="auto">
          <a:xfrm rot="18616781">
            <a:off x="5500188" y="5266541"/>
            <a:ext cx="395350" cy="116073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圆角矩形 26">
            <a:extLst>
              <a:ext uri="{FF2B5EF4-FFF2-40B4-BE49-F238E27FC236}">
                <a16:creationId xmlns:a16="http://schemas.microsoft.com/office/drawing/2014/main" id="{76ED1ED8-FD68-4826-9B23-5748D86E3C4F}"/>
              </a:ext>
            </a:extLst>
          </p:cNvPr>
          <p:cNvSpPr/>
          <p:nvPr/>
        </p:nvSpPr>
        <p:spPr>
          <a:xfrm>
            <a:off x="6389924" y="5809862"/>
            <a:ext cx="5172598" cy="524957"/>
          </a:xfrm>
          <a:prstGeom prst="roundRect">
            <a:avLst/>
          </a:prstGeom>
          <a:solidFill>
            <a:srgbClr val="FFFFFF"/>
          </a:solidFill>
          <a:ln w="38100">
            <a:solidFill>
              <a:srgbClr val="ED6A8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latin typeface="Times New Roman" charset="0"/>
                <a:ea typeface="Times New Roman" charset="0"/>
                <a:cs typeface="Times New Roman" charset="0"/>
              </a:rPr>
              <a:t>Crawling</a:t>
            </a:r>
            <a:endParaRPr lang="zh-CN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2AD5E05-DDC9-4C34-B3EF-CEF104758AF6}"/>
              </a:ext>
            </a:extLst>
          </p:cNvPr>
          <p:cNvSpPr txBox="1"/>
          <p:nvPr/>
        </p:nvSpPr>
        <p:spPr>
          <a:xfrm>
            <a:off x="6389923" y="5851433"/>
            <a:ext cx="523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determinants of renting analysis 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8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</a:t>
            </a:r>
            <a:r>
              <a:rPr lang="en-US" sz="22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5" y="855226"/>
            <a:ext cx="6521198" cy="400200"/>
            <a:chOff x="611982" y="892512"/>
            <a:chExt cx="6521198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2" y="892512"/>
              <a:ext cx="383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dirty="0" err="1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WorkFlow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4" name="图片 23" descr="workflow.png">
            <a:extLst>
              <a:ext uri="{FF2B5EF4-FFF2-40B4-BE49-F238E27FC236}">
                <a16:creationId xmlns:a16="http://schemas.microsoft.com/office/drawing/2014/main" id="{3EDC53E5-1935-439F-9212-C3E1C5C53F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44" y="1644136"/>
            <a:ext cx="9818806" cy="4429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871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14883"/>
          <a:stretch/>
        </p:blipFill>
        <p:spPr>
          <a:xfrm>
            <a:off x="0" y="-22139"/>
            <a:ext cx="12192000" cy="691823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219315" y="285750"/>
            <a:ext cx="11753370" cy="628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27957" y="603250"/>
            <a:ext cx="11136086" cy="5651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4155920" y="1429507"/>
            <a:ext cx="37832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48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4425024" y="2901837"/>
            <a:ext cx="938734" cy="9387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2329271" y="3161206"/>
            <a:ext cx="397262" cy="476714"/>
          </a:xfrm>
          <a:custGeom>
            <a:avLst/>
            <a:gdLst/>
            <a:ahLst/>
            <a:cxnLst/>
            <a:rect l="0" t="0" r="0" b="0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38857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</a:t>
            </a:r>
            <a:endParaRPr sz="3200">
              <a:solidFill>
                <a:srgbClr val="40404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563303" y="4628155"/>
            <a:ext cx="25987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800" b="1" dirty="0">
                <a:solidFill>
                  <a:srgbClr val="404040"/>
                </a:solidFill>
                <a:latin typeface="Times New Roman" charset="0"/>
                <a:ea typeface="Times New Roman" charset="0"/>
                <a:cs typeface="Times New Roman" charset="0"/>
                <a:sym typeface="Century Gothic"/>
              </a:rPr>
              <a:t>Data Crawling &amp; Storage </a:t>
            </a:r>
          </a:p>
        </p:txBody>
      </p:sp>
      <p:cxnSp>
        <p:nvCxnSpPr>
          <p:cNvPr id="196" name="Shape 196"/>
          <p:cNvCxnSpPr/>
          <p:nvPr/>
        </p:nvCxnSpPr>
        <p:spPr>
          <a:xfrm>
            <a:off x="367012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Shape 197"/>
          <p:cNvCxnSpPr/>
          <p:nvPr/>
        </p:nvCxnSpPr>
        <p:spPr>
          <a:xfrm>
            <a:off x="604756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Shape 198"/>
          <p:cNvCxnSpPr/>
          <p:nvPr/>
        </p:nvCxnSpPr>
        <p:spPr>
          <a:xfrm>
            <a:off x="8455480" y="3020786"/>
            <a:ext cx="0" cy="11557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" name="Shape 199"/>
          <p:cNvSpPr/>
          <p:nvPr/>
        </p:nvSpPr>
        <p:spPr>
          <a:xfrm>
            <a:off x="4667999" y="3161206"/>
            <a:ext cx="498072" cy="366595"/>
          </a:xfrm>
          <a:custGeom>
            <a:avLst/>
            <a:gdLst/>
            <a:ahLst/>
            <a:cxnLst/>
            <a:rect l="0" t="0" r="0" b="0"/>
            <a:pathLst>
              <a:path w="498" h="435" extrusionOk="0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1514226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1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828242" y="2901837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9236161" y="2901526"/>
            <a:ext cx="938734" cy="938732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6244991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3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8748343" y="3916481"/>
            <a:ext cx="1953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4</a:t>
            </a:r>
            <a:endParaRPr sz="3200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5" name="Shape 205"/>
          <p:cNvGrpSpPr/>
          <p:nvPr/>
        </p:nvGrpSpPr>
        <p:grpSpPr>
          <a:xfrm>
            <a:off x="2023173" y="2900524"/>
            <a:ext cx="936000" cy="936000"/>
            <a:chOff x="1286827" y="1170191"/>
            <a:chExt cx="936000" cy="936000"/>
          </a:xfrm>
        </p:grpSpPr>
        <p:sp>
          <p:nvSpPr>
            <p:cNvPr id="206" name="Shape 206"/>
            <p:cNvSpPr/>
            <p:nvPr/>
          </p:nvSpPr>
          <p:spPr>
            <a:xfrm>
              <a:off x="1286827" y="1170191"/>
              <a:ext cx="936000" cy="9360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479630" y="1444385"/>
              <a:ext cx="542176" cy="387612"/>
            </a:xfrm>
            <a:custGeom>
              <a:avLst/>
              <a:gdLst/>
              <a:ahLst/>
              <a:cxnLst/>
              <a:rect l="0" t="0" r="0" b="0"/>
              <a:pathLst>
                <a:path w="497" h="382" extrusionOk="0">
                  <a:moveTo>
                    <a:pt x="80" y="248"/>
                  </a:moveTo>
                  <a:lnTo>
                    <a:pt x="80" y="248"/>
                  </a:lnTo>
                  <a:cubicBezTo>
                    <a:pt x="97" y="293"/>
                    <a:pt x="106" y="311"/>
                    <a:pt x="159" y="328"/>
                  </a:cubicBezTo>
                  <a:cubicBezTo>
                    <a:pt x="203" y="355"/>
                    <a:pt x="230" y="381"/>
                    <a:pt x="248" y="381"/>
                  </a:cubicBezTo>
                  <a:cubicBezTo>
                    <a:pt x="266" y="381"/>
                    <a:pt x="293" y="355"/>
                    <a:pt x="337" y="337"/>
                  </a:cubicBezTo>
                  <a:cubicBezTo>
                    <a:pt x="390" y="311"/>
                    <a:pt x="372" y="311"/>
                    <a:pt x="390" y="258"/>
                  </a:cubicBezTo>
                  <a:cubicBezTo>
                    <a:pt x="248" y="328"/>
                    <a:pt x="248" y="328"/>
                    <a:pt x="248" y="328"/>
                  </a:cubicBezTo>
                  <a:lnTo>
                    <a:pt x="80" y="248"/>
                  </a:lnTo>
                  <a:close/>
                  <a:moveTo>
                    <a:pt x="487" y="124"/>
                  </a:moveTo>
                  <a:lnTo>
                    <a:pt x="487" y="124"/>
                  </a:lnTo>
                  <a:cubicBezTo>
                    <a:pt x="274" y="9"/>
                    <a:pt x="274" y="9"/>
                    <a:pt x="274" y="9"/>
                  </a:cubicBezTo>
                  <a:cubicBezTo>
                    <a:pt x="266" y="0"/>
                    <a:pt x="239" y="0"/>
                    <a:pt x="221" y="9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0" y="133"/>
                    <a:pt x="0" y="142"/>
                    <a:pt x="9" y="160"/>
                  </a:cubicBezTo>
                  <a:cubicBezTo>
                    <a:pt x="221" y="275"/>
                    <a:pt x="221" y="275"/>
                    <a:pt x="221" y="275"/>
                  </a:cubicBezTo>
                  <a:cubicBezTo>
                    <a:pt x="239" y="284"/>
                    <a:pt x="266" y="284"/>
                    <a:pt x="274" y="275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266" y="160"/>
                    <a:pt x="266" y="160"/>
                    <a:pt x="266" y="160"/>
                  </a:cubicBezTo>
                  <a:cubicBezTo>
                    <a:pt x="257" y="160"/>
                    <a:pt x="257" y="168"/>
                    <a:pt x="248" y="168"/>
                  </a:cubicBezTo>
                  <a:cubicBezTo>
                    <a:pt x="221" y="168"/>
                    <a:pt x="203" y="151"/>
                    <a:pt x="203" y="133"/>
                  </a:cubicBezTo>
                  <a:cubicBezTo>
                    <a:pt x="203" y="124"/>
                    <a:pt x="221" y="107"/>
                    <a:pt x="248" y="107"/>
                  </a:cubicBezTo>
                  <a:cubicBezTo>
                    <a:pt x="266" y="107"/>
                    <a:pt x="284" y="115"/>
                    <a:pt x="293" y="124"/>
                  </a:cubicBezTo>
                  <a:cubicBezTo>
                    <a:pt x="443" y="177"/>
                    <a:pt x="443" y="177"/>
                    <a:pt x="443" y="177"/>
                  </a:cubicBezTo>
                  <a:cubicBezTo>
                    <a:pt x="487" y="160"/>
                    <a:pt x="487" y="160"/>
                    <a:pt x="487" y="160"/>
                  </a:cubicBezTo>
                  <a:cubicBezTo>
                    <a:pt x="496" y="142"/>
                    <a:pt x="496" y="133"/>
                    <a:pt x="487" y="124"/>
                  </a:cubicBezTo>
                  <a:close/>
                  <a:moveTo>
                    <a:pt x="425" y="346"/>
                  </a:moveTo>
                  <a:lnTo>
                    <a:pt x="425" y="346"/>
                  </a:lnTo>
                  <a:cubicBezTo>
                    <a:pt x="416" y="355"/>
                    <a:pt x="452" y="364"/>
                    <a:pt x="461" y="337"/>
                  </a:cubicBezTo>
                  <a:cubicBezTo>
                    <a:pt x="469" y="213"/>
                    <a:pt x="443" y="177"/>
                    <a:pt x="443" y="177"/>
                  </a:cubicBezTo>
                  <a:cubicBezTo>
                    <a:pt x="408" y="195"/>
                    <a:pt x="408" y="195"/>
                    <a:pt x="408" y="195"/>
                  </a:cubicBezTo>
                  <a:cubicBezTo>
                    <a:pt x="408" y="195"/>
                    <a:pt x="443" y="222"/>
                    <a:pt x="425" y="346"/>
                  </a:cubicBezTo>
                  <a:close/>
                </a:path>
              </a:pathLst>
            </a:custGeom>
            <a:solidFill>
              <a:srgbClr val="F2F2F2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Shape 208"/>
          <p:cNvSpPr/>
          <p:nvPr/>
        </p:nvSpPr>
        <p:spPr>
          <a:xfrm>
            <a:off x="9435335" y="3114270"/>
            <a:ext cx="484629" cy="460465"/>
          </a:xfrm>
          <a:custGeom>
            <a:avLst/>
            <a:gdLst/>
            <a:ahLst/>
            <a:cxnLst/>
            <a:rect l="0" t="0" r="0" b="0"/>
            <a:pathLst>
              <a:path w="497" h="480" extrusionOk="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7035274" y="3233285"/>
            <a:ext cx="495452" cy="329045"/>
          </a:xfrm>
          <a:custGeom>
            <a:avLst/>
            <a:gdLst/>
            <a:ahLst/>
            <a:cxnLst/>
            <a:rect l="0" t="0" r="0" b="0"/>
            <a:pathLst>
              <a:path w="497" h="400" extrusionOk="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rgbClr val="F2F2F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021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14346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4" y="855226"/>
            <a:ext cx="6521199" cy="400200"/>
            <a:chOff x="611981" y="892512"/>
            <a:chExt cx="6521199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1" y="892512"/>
              <a:ext cx="505566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2.1</a:t>
              </a:r>
              <a:r>
                <a:rPr lang="zh-CN" alt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crawling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4844C90-B48B-460B-B719-EB782B94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088" y="1737022"/>
            <a:ext cx="4400395" cy="260885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1EC23B0-BAF1-4C7F-9392-DA9FD3B93623}"/>
              </a:ext>
            </a:extLst>
          </p:cNvPr>
          <p:cNvSpPr/>
          <p:nvPr/>
        </p:nvSpPr>
        <p:spPr>
          <a:xfrm>
            <a:off x="10230678" y="2603487"/>
            <a:ext cx="602974" cy="338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43991BC-A50E-4421-9688-3E4F5490DD4A}"/>
              </a:ext>
            </a:extLst>
          </p:cNvPr>
          <p:cNvCxnSpPr>
            <a:cxnSpLocks/>
          </p:cNvCxnSpPr>
          <p:nvPr/>
        </p:nvCxnSpPr>
        <p:spPr>
          <a:xfrm>
            <a:off x="10833652" y="2790925"/>
            <a:ext cx="4837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18EAA7B-4B85-41A2-B6AC-98EE8535A5F5}"/>
              </a:ext>
            </a:extLst>
          </p:cNvPr>
          <p:cNvSpPr txBox="1"/>
          <p:nvPr/>
        </p:nvSpPr>
        <p:spPr>
          <a:xfrm>
            <a:off x="11276346" y="262914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Area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22D68D-C01E-432E-97E0-5A0EA200F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088" y="4496557"/>
            <a:ext cx="3078502" cy="228263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3CDBA90-C3F9-4D95-9DB0-D6D2B2C3FE52}"/>
              </a:ext>
            </a:extLst>
          </p:cNvPr>
          <p:cNvSpPr/>
          <p:nvPr/>
        </p:nvSpPr>
        <p:spPr>
          <a:xfrm>
            <a:off x="8759686" y="6107418"/>
            <a:ext cx="722243" cy="3855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EC90781-AC02-4B21-AB99-5ECD42A31716}"/>
              </a:ext>
            </a:extLst>
          </p:cNvPr>
          <p:cNvCxnSpPr>
            <a:cxnSpLocks/>
          </p:cNvCxnSpPr>
          <p:nvPr/>
        </p:nvCxnSpPr>
        <p:spPr>
          <a:xfrm>
            <a:off x="9462052" y="6300844"/>
            <a:ext cx="51020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69970CC-E328-4E37-85F6-9773B543C1EA}"/>
              </a:ext>
            </a:extLst>
          </p:cNvPr>
          <p:cNvSpPr txBox="1"/>
          <p:nvPr/>
        </p:nvSpPr>
        <p:spPr>
          <a:xfrm>
            <a:off x="9972261" y="6146320"/>
            <a:ext cx="67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Price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54B7BE5-80E7-4DE3-B277-657DF474FAAE}"/>
              </a:ext>
            </a:extLst>
          </p:cNvPr>
          <p:cNvSpPr/>
          <p:nvPr/>
        </p:nvSpPr>
        <p:spPr>
          <a:xfrm>
            <a:off x="10211041" y="2161358"/>
            <a:ext cx="602974" cy="263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A9A042C-1031-4383-9D40-B55A89C764A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10814015" y="2293124"/>
            <a:ext cx="3584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BEEE6D74-B16F-4EAF-9068-A41E263B9878}"/>
              </a:ext>
            </a:extLst>
          </p:cNvPr>
          <p:cNvSpPr txBox="1"/>
          <p:nvPr/>
        </p:nvSpPr>
        <p:spPr>
          <a:xfrm>
            <a:off x="11223304" y="2049468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Living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 Rooms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0F5E5E1-6181-4290-B4BA-E91E59FD2CD7}"/>
              </a:ext>
            </a:extLst>
          </p:cNvPr>
          <p:cNvSpPr/>
          <p:nvPr/>
        </p:nvSpPr>
        <p:spPr>
          <a:xfrm>
            <a:off x="10149878" y="1812406"/>
            <a:ext cx="602974" cy="226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C26661B-8309-45E7-A2A6-04C27B54538F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10752852" y="1925733"/>
            <a:ext cx="470452" cy="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92C1C5D7-EFCD-42DD-8994-D097D45B5D99}"/>
              </a:ext>
            </a:extLst>
          </p:cNvPr>
          <p:cNvSpPr txBox="1"/>
          <p:nvPr/>
        </p:nvSpPr>
        <p:spPr>
          <a:xfrm>
            <a:off x="11223304" y="1771844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Rooms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C9A8A52-80B0-4FA4-8061-D25E7BCDC363}"/>
              </a:ext>
            </a:extLst>
          </p:cNvPr>
          <p:cNvSpPr/>
          <p:nvPr/>
        </p:nvSpPr>
        <p:spPr>
          <a:xfrm>
            <a:off x="7884403" y="1265248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dk1"/>
              </a:buClr>
              <a:buSzPts val="2300"/>
            </a:pPr>
            <a:r>
              <a:rPr lang="en-US" altLang="zh-CN" sz="1800" b="1" dirty="0">
                <a:solidFill>
                  <a:schemeClr val="tx1"/>
                </a:solidFill>
              </a:rPr>
              <a:t>Data is encrypted by base64</a:t>
            </a:r>
          </a:p>
        </p:txBody>
      </p:sp>
      <p:sp>
        <p:nvSpPr>
          <p:cNvPr id="40" name="Shape 220">
            <a:extLst>
              <a:ext uri="{FF2B5EF4-FFF2-40B4-BE49-F238E27FC236}">
                <a16:creationId xmlns:a16="http://schemas.microsoft.com/office/drawing/2014/main" id="{F63E98ED-EEDC-410A-8F43-B374C18B70E1}"/>
              </a:ext>
            </a:extLst>
          </p:cNvPr>
          <p:cNvSpPr txBox="1"/>
          <p:nvPr/>
        </p:nvSpPr>
        <p:spPr>
          <a:xfrm>
            <a:off x="384882" y="1454477"/>
            <a:ext cx="6387206" cy="1855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altLang="zh-CN" sz="1800" dirty="0"/>
              <a:t>T</a:t>
            </a:r>
            <a:r>
              <a:rPr lang="zh-CN" altLang="en-US" sz="1800" dirty="0"/>
              <a:t>he font file is encrypted by Base64</a:t>
            </a:r>
            <a:r>
              <a:rPr lang="en-US" sz="1800" dirty="0">
                <a:solidFill>
                  <a:schemeClr val="dk1"/>
                </a:solidFill>
              </a:rPr>
              <a:t>.</a:t>
            </a:r>
          </a:p>
          <a:p>
            <a:pPr marL="285750" lvl="0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Base64 is a group of binary-to-text encoding schemes that represent binary data in an ASCII string format by translating it into a radix-64 representation.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The mapping order in the font encryption file may change each time when the page is refreshed</a:t>
            </a:r>
            <a:endParaRPr lang="en-US" sz="1800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D28CA24-A175-444D-9B73-CA16CE856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379" y="3548183"/>
            <a:ext cx="5591621" cy="24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729097" y="353675"/>
            <a:ext cx="10616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200" b="1" i="0" u="none" strike="noStrike" cap="none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2. </a:t>
            </a:r>
            <a:r>
              <a:rPr lang="en-US" altLang="zh-CN" sz="2400" b="1" dirty="0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Crawling &amp; Storage </a:t>
            </a:r>
            <a:endParaRPr lang="en-US" altLang="zh-CN" sz="24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5" name="Shape 165"/>
          <p:cNvGrpSpPr/>
          <p:nvPr/>
        </p:nvGrpSpPr>
        <p:grpSpPr>
          <a:xfrm>
            <a:off x="762034" y="855226"/>
            <a:ext cx="6521199" cy="400200"/>
            <a:chOff x="611981" y="892512"/>
            <a:chExt cx="6521199" cy="400200"/>
          </a:xfrm>
        </p:grpSpPr>
        <p:sp>
          <p:nvSpPr>
            <p:cNvPr id="166" name="Shape 166"/>
            <p:cNvSpPr txBox="1"/>
            <p:nvPr/>
          </p:nvSpPr>
          <p:spPr>
            <a:xfrm>
              <a:off x="611981" y="892512"/>
              <a:ext cx="5055669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2.2</a:t>
              </a:r>
              <a:r>
                <a:rPr lang="zh-CN" alt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r>
                <a:rPr lang="en-US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Storage</a:t>
              </a:r>
              <a:r>
                <a:rPr lang="en-US" altLang="zh-CN" sz="2000" b="1" i="0" u="none" strike="noStrike" cap="none" dirty="0">
                  <a:solidFill>
                    <a:srgbClr val="C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——MongoDB</a:t>
              </a:r>
              <a:endParaRPr sz="2800" b="1" i="0" u="none" strike="noStrike" cap="none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67" name="Shape 167"/>
            <p:cNvCxnSpPr/>
            <p:nvPr/>
          </p:nvCxnSpPr>
          <p:spPr>
            <a:xfrm>
              <a:off x="651980" y="1281222"/>
              <a:ext cx="6481200" cy="0"/>
            </a:xfrm>
            <a:prstGeom prst="straightConnector1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" name="Shape 220">
            <a:extLst>
              <a:ext uri="{FF2B5EF4-FFF2-40B4-BE49-F238E27FC236}">
                <a16:creationId xmlns:a16="http://schemas.microsoft.com/office/drawing/2014/main" id="{1C6BA89C-D908-4A18-8A5E-C6B4912BA4A6}"/>
              </a:ext>
            </a:extLst>
          </p:cNvPr>
          <p:cNvSpPr txBox="1"/>
          <p:nvPr/>
        </p:nvSpPr>
        <p:spPr>
          <a:xfrm>
            <a:off x="669463" y="1621043"/>
            <a:ext cx="6142155" cy="180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At the beginning of the project, the specific format of data cannot be clearly defined.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Return value of </a:t>
            </a:r>
            <a:r>
              <a:rPr lang="en-US" sz="1800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Amap</a:t>
            </a:r>
            <a:r>
              <a:rPr 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 API is Json which is much easier to use in MongoDB than MySQL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 charset="0"/>
                <a:ea typeface="Times New Roman" charset="0"/>
                <a:cs typeface="Times New Roman" charset="0"/>
              </a:rPr>
              <a:t>Storing hot data in physical memory makes the reading and writing of hot data very fast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endParaRPr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 descr="“MongoDB”的图片搜索结果">
            <a:extLst>
              <a:ext uri="{FF2B5EF4-FFF2-40B4-BE49-F238E27FC236}">
                <a16:creationId xmlns:a16="http://schemas.microsoft.com/office/drawing/2014/main" id="{2F692267-4BAD-4379-B5F4-2FF4C971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01" y="1390563"/>
            <a:ext cx="4659828" cy="155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220">
            <a:extLst>
              <a:ext uri="{FF2B5EF4-FFF2-40B4-BE49-F238E27FC236}">
                <a16:creationId xmlns:a16="http://schemas.microsoft.com/office/drawing/2014/main" id="{9986A5E3-2B33-43B5-BA0F-493B79BB384D}"/>
              </a:ext>
            </a:extLst>
          </p:cNvPr>
          <p:cNvSpPr txBox="1"/>
          <p:nvPr/>
        </p:nvSpPr>
        <p:spPr>
          <a:xfrm>
            <a:off x="7239669" y="2948038"/>
            <a:ext cx="4339860" cy="365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2300"/>
            </a:pPr>
            <a:r>
              <a:rPr lang="en-US" sz="1800" dirty="0">
                <a:solidFill>
                  <a:srgbClr val="FF0000"/>
                </a:solidFill>
              </a:rPr>
              <a:t>MongoDB Compass  Community 1.20.4</a:t>
            </a:r>
          </a:p>
          <a:p>
            <a:pPr marL="285750" lvl="1" indent="-317500">
              <a:buClr>
                <a:schemeClr val="dk1"/>
              </a:buClr>
              <a:buSzPts val="2300"/>
              <a:buFont typeface="Arial"/>
              <a:buChar char="•"/>
            </a:pPr>
            <a:endParaRPr sz="18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D35EA4-1137-4127-8871-B47A54AF9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647" y="3523454"/>
            <a:ext cx="8398671" cy="311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1928</Words>
  <Application>Microsoft Office PowerPoint</Application>
  <PresentationFormat>宽屏</PresentationFormat>
  <Paragraphs>445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楷体</vt:lpstr>
      <vt:lpstr>宋体</vt:lpstr>
      <vt:lpstr>Arial</vt:lpstr>
      <vt:lpstr>Calibri</vt:lpstr>
      <vt:lpstr>Century Gothic</vt:lpstr>
      <vt:lpstr>Courier New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张一鸣</dc:creator>
  <cp:lastModifiedBy>张 一鸣</cp:lastModifiedBy>
  <cp:revision>60</cp:revision>
  <dcterms:modified xsi:type="dcterms:W3CDTF">2020-01-13T07:58:37Z</dcterms:modified>
</cp:coreProperties>
</file>